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81" r:id="rId1"/>
  </p:sldMasterIdLst>
  <p:notesMasterIdLst>
    <p:notesMasterId r:id="rId39"/>
  </p:notesMasterIdLst>
  <p:sldIdLst>
    <p:sldId id="256" r:id="rId2"/>
    <p:sldId id="257" r:id="rId3"/>
    <p:sldId id="267" r:id="rId4"/>
    <p:sldId id="292" r:id="rId5"/>
    <p:sldId id="277" r:id="rId6"/>
    <p:sldId id="276" r:id="rId7"/>
    <p:sldId id="269" r:id="rId8"/>
    <p:sldId id="258" r:id="rId9"/>
    <p:sldId id="268" r:id="rId10"/>
    <p:sldId id="270" r:id="rId11"/>
    <p:sldId id="259" r:id="rId12"/>
    <p:sldId id="271" r:id="rId13"/>
    <p:sldId id="272" r:id="rId14"/>
    <p:sldId id="273" r:id="rId15"/>
    <p:sldId id="274" r:id="rId16"/>
    <p:sldId id="261" r:id="rId17"/>
    <p:sldId id="275" r:id="rId18"/>
    <p:sldId id="278" r:id="rId19"/>
    <p:sldId id="279" r:id="rId20"/>
    <p:sldId id="263" r:id="rId21"/>
    <p:sldId id="262" r:id="rId22"/>
    <p:sldId id="265" r:id="rId23"/>
    <p:sldId id="285" r:id="rId24"/>
    <p:sldId id="280" r:id="rId25"/>
    <p:sldId id="290" r:id="rId26"/>
    <p:sldId id="281" r:id="rId27"/>
    <p:sldId id="286" r:id="rId28"/>
    <p:sldId id="287" r:id="rId29"/>
    <p:sldId id="282" r:id="rId30"/>
    <p:sldId id="288" r:id="rId31"/>
    <p:sldId id="283" r:id="rId32"/>
    <p:sldId id="291" r:id="rId33"/>
    <p:sldId id="284" r:id="rId34"/>
    <p:sldId id="294" r:id="rId35"/>
    <p:sldId id="293" r:id="rId36"/>
    <p:sldId id="260" r:id="rId37"/>
    <p:sldId id="26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67" autoAdjust="0"/>
    <p:restoredTop sz="86451" autoAdjust="0"/>
  </p:normalViewPr>
  <p:slideViewPr>
    <p:cSldViewPr snapToGrid="0">
      <p:cViewPr varScale="1">
        <p:scale>
          <a:sx n="79" d="100"/>
          <a:sy n="79" d="100"/>
        </p:scale>
        <p:origin x="96" y="876"/>
      </p:cViewPr>
      <p:guideLst/>
    </p:cSldViewPr>
  </p:slideViewPr>
  <p:outlineViewPr>
    <p:cViewPr>
      <p:scale>
        <a:sx n="33" d="100"/>
        <a:sy n="33" d="100"/>
      </p:scale>
      <p:origin x="0" y="-2736"/>
    </p:cViewPr>
  </p:outlineViewPr>
  <p:notesTextViewPr>
    <p:cViewPr>
      <p:scale>
        <a:sx n="1" d="1"/>
        <a:sy n="1" d="1"/>
      </p:scale>
      <p:origin x="0" y="0"/>
    </p:cViewPr>
  </p:notesTextViewPr>
  <p:notesViewPr>
    <p:cSldViewPr snapToGrid="0">
      <p:cViewPr varScale="1">
        <p:scale>
          <a:sx n="101" d="100"/>
          <a:sy n="101" d="100"/>
        </p:scale>
        <p:origin x="259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C96E9C-DC17-4CB8-B9DD-5C8FB1ED375E}" type="datetimeFigureOut">
              <a:rPr lang="en-US"/>
              <a:t>5/15/2013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075752-4696-4E3B-97E1-12CC17AA675D}" type="slidenum">
              <a:rPr lang="en-US"/>
              <a:t>‹#›</a:t>
            </a:fld>
            <a:endParaRPr lang="en-US"/>
          </a:p>
        </p:txBody>
      </p:sp>
    </p:spTree>
    <p:extLst>
      <p:ext uri="{BB962C8B-B14F-4D97-AF65-F5344CB8AC3E}">
        <p14:creationId xmlns:p14="http://schemas.microsoft.com/office/powerpoint/2010/main" val="1411658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075752-4696-4E3B-97E1-12CC17AA675D}" type="slidenum">
              <a:rPr lang="en-US"/>
              <a:t>1</a:t>
            </a:fld>
            <a:endParaRPr lang="en-US"/>
          </a:p>
        </p:txBody>
      </p:sp>
    </p:spTree>
    <p:extLst>
      <p:ext uri="{BB962C8B-B14F-4D97-AF65-F5344CB8AC3E}">
        <p14:creationId xmlns:p14="http://schemas.microsoft.com/office/powerpoint/2010/main" val="2064475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075752-4696-4E3B-97E1-12CC17AA675D}" type="slidenum">
              <a:rPr lang="en-US"/>
              <a:t>10</a:t>
            </a:fld>
            <a:endParaRPr lang="en-US"/>
          </a:p>
        </p:txBody>
      </p:sp>
    </p:spTree>
    <p:extLst>
      <p:ext uri="{BB962C8B-B14F-4D97-AF65-F5344CB8AC3E}">
        <p14:creationId xmlns:p14="http://schemas.microsoft.com/office/powerpoint/2010/main" val="1362984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075752-4696-4E3B-97E1-12CC17AA675D}" type="slidenum">
              <a:rPr lang="en-US"/>
              <a:t>11</a:t>
            </a:fld>
            <a:endParaRPr lang="en-US"/>
          </a:p>
        </p:txBody>
      </p:sp>
    </p:spTree>
    <p:extLst>
      <p:ext uri="{BB962C8B-B14F-4D97-AF65-F5344CB8AC3E}">
        <p14:creationId xmlns:p14="http://schemas.microsoft.com/office/powerpoint/2010/main" val="4092297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075752-4696-4E3B-97E1-12CC17AA675D}" type="slidenum">
              <a:rPr lang="en-US"/>
              <a:t>12</a:t>
            </a:fld>
            <a:endParaRPr lang="en-US"/>
          </a:p>
        </p:txBody>
      </p:sp>
    </p:spTree>
    <p:extLst>
      <p:ext uri="{BB962C8B-B14F-4D97-AF65-F5344CB8AC3E}">
        <p14:creationId xmlns:p14="http://schemas.microsoft.com/office/powerpoint/2010/main" val="991070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075752-4696-4E3B-97E1-12CC17AA675D}" type="slidenum">
              <a:rPr lang="en-US"/>
              <a:t>13</a:t>
            </a:fld>
            <a:endParaRPr lang="en-US"/>
          </a:p>
        </p:txBody>
      </p:sp>
    </p:spTree>
    <p:extLst>
      <p:ext uri="{BB962C8B-B14F-4D97-AF65-F5344CB8AC3E}">
        <p14:creationId xmlns:p14="http://schemas.microsoft.com/office/powerpoint/2010/main" val="36264631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075752-4696-4E3B-97E1-12CC17AA675D}" type="slidenum">
              <a:rPr lang="en-US"/>
              <a:t>14</a:t>
            </a:fld>
            <a:endParaRPr lang="en-US"/>
          </a:p>
        </p:txBody>
      </p:sp>
    </p:spTree>
    <p:extLst>
      <p:ext uri="{BB962C8B-B14F-4D97-AF65-F5344CB8AC3E}">
        <p14:creationId xmlns:p14="http://schemas.microsoft.com/office/powerpoint/2010/main" val="592410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075752-4696-4E3B-97E1-12CC17AA675D}" type="slidenum">
              <a:rPr lang="en-US"/>
              <a:t>15</a:t>
            </a:fld>
            <a:endParaRPr lang="en-US"/>
          </a:p>
        </p:txBody>
      </p:sp>
    </p:spTree>
    <p:extLst>
      <p:ext uri="{BB962C8B-B14F-4D97-AF65-F5344CB8AC3E}">
        <p14:creationId xmlns:p14="http://schemas.microsoft.com/office/powerpoint/2010/main" val="31290066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075752-4696-4E3B-97E1-12CC17AA675D}" type="slidenum">
              <a:rPr lang="en-US"/>
              <a:t>16</a:t>
            </a:fld>
            <a:endParaRPr lang="en-US"/>
          </a:p>
        </p:txBody>
      </p:sp>
    </p:spTree>
    <p:extLst>
      <p:ext uri="{BB962C8B-B14F-4D97-AF65-F5344CB8AC3E}">
        <p14:creationId xmlns:p14="http://schemas.microsoft.com/office/powerpoint/2010/main" val="369050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075752-4696-4E3B-97E1-12CC17AA675D}" type="slidenum">
              <a:rPr lang="en-US"/>
              <a:t>17</a:t>
            </a:fld>
            <a:endParaRPr lang="en-US"/>
          </a:p>
        </p:txBody>
      </p:sp>
    </p:spTree>
    <p:extLst>
      <p:ext uri="{BB962C8B-B14F-4D97-AF65-F5344CB8AC3E}">
        <p14:creationId xmlns:p14="http://schemas.microsoft.com/office/powerpoint/2010/main" val="645124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075752-4696-4E3B-97E1-12CC17AA675D}" type="slidenum">
              <a:rPr lang="en-US"/>
              <a:t>18</a:t>
            </a:fld>
            <a:endParaRPr lang="en-US"/>
          </a:p>
        </p:txBody>
      </p:sp>
    </p:spTree>
    <p:extLst>
      <p:ext uri="{BB962C8B-B14F-4D97-AF65-F5344CB8AC3E}">
        <p14:creationId xmlns:p14="http://schemas.microsoft.com/office/powerpoint/2010/main" val="3565900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075752-4696-4E3B-97E1-12CC17AA675D}" type="slidenum">
              <a:rPr lang="en-US"/>
              <a:t>19</a:t>
            </a:fld>
            <a:endParaRPr lang="en-US"/>
          </a:p>
        </p:txBody>
      </p:sp>
    </p:spTree>
    <p:extLst>
      <p:ext uri="{BB962C8B-B14F-4D97-AF65-F5344CB8AC3E}">
        <p14:creationId xmlns:p14="http://schemas.microsoft.com/office/powerpoint/2010/main" val="402143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075752-4696-4E3B-97E1-12CC17AA675D}" type="slidenum">
              <a:rPr lang="en-US"/>
              <a:t>2</a:t>
            </a:fld>
            <a:endParaRPr lang="en-US"/>
          </a:p>
        </p:txBody>
      </p:sp>
    </p:spTree>
    <p:extLst>
      <p:ext uri="{BB962C8B-B14F-4D97-AF65-F5344CB8AC3E}">
        <p14:creationId xmlns:p14="http://schemas.microsoft.com/office/powerpoint/2010/main" val="1229912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075752-4696-4E3B-97E1-12CC17AA675D}" type="slidenum">
              <a:rPr lang="en-US"/>
              <a:t>20</a:t>
            </a:fld>
            <a:endParaRPr lang="en-US"/>
          </a:p>
        </p:txBody>
      </p:sp>
    </p:spTree>
    <p:extLst>
      <p:ext uri="{BB962C8B-B14F-4D97-AF65-F5344CB8AC3E}">
        <p14:creationId xmlns:p14="http://schemas.microsoft.com/office/powerpoint/2010/main" val="34547221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075752-4696-4E3B-97E1-12CC17AA675D}" type="slidenum">
              <a:rPr lang="en-US"/>
              <a:t>21</a:t>
            </a:fld>
            <a:endParaRPr lang="en-US"/>
          </a:p>
        </p:txBody>
      </p:sp>
    </p:spTree>
    <p:extLst>
      <p:ext uri="{BB962C8B-B14F-4D97-AF65-F5344CB8AC3E}">
        <p14:creationId xmlns:p14="http://schemas.microsoft.com/office/powerpoint/2010/main" val="29025439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53075752-4696-4E3B-97E1-12CC17AA675D}" type="slidenum">
              <a:rPr lang="en-US"/>
              <a:t>22</a:t>
            </a:fld>
            <a:endParaRPr lang="en-US"/>
          </a:p>
        </p:txBody>
      </p:sp>
    </p:spTree>
    <p:extLst>
      <p:ext uri="{BB962C8B-B14F-4D97-AF65-F5344CB8AC3E}">
        <p14:creationId xmlns:p14="http://schemas.microsoft.com/office/powerpoint/2010/main" val="21672132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075752-4696-4E3B-97E1-12CC17AA675D}" type="slidenum">
              <a:rPr lang="en-US"/>
              <a:t>23</a:t>
            </a:fld>
            <a:endParaRPr lang="en-US"/>
          </a:p>
        </p:txBody>
      </p:sp>
    </p:spTree>
    <p:extLst>
      <p:ext uri="{BB962C8B-B14F-4D97-AF65-F5344CB8AC3E}">
        <p14:creationId xmlns:p14="http://schemas.microsoft.com/office/powerpoint/2010/main" val="3944858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075752-4696-4E3B-97E1-12CC17AA675D}" type="slidenum">
              <a:rPr lang="en-US"/>
              <a:t>24</a:t>
            </a:fld>
            <a:endParaRPr lang="en-US"/>
          </a:p>
        </p:txBody>
      </p:sp>
    </p:spTree>
    <p:extLst>
      <p:ext uri="{BB962C8B-B14F-4D97-AF65-F5344CB8AC3E}">
        <p14:creationId xmlns:p14="http://schemas.microsoft.com/office/powerpoint/2010/main" val="37825089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075752-4696-4E3B-97E1-12CC17AA675D}" type="slidenum">
              <a:rPr lang="en-US"/>
              <a:t>25</a:t>
            </a:fld>
            <a:endParaRPr lang="en-US"/>
          </a:p>
        </p:txBody>
      </p:sp>
    </p:spTree>
    <p:extLst>
      <p:ext uri="{BB962C8B-B14F-4D97-AF65-F5344CB8AC3E}">
        <p14:creationId xmlns:p14="http://schemas.microsoft.com/office/powerpoint/2010/main" val="34201730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075752-4696-4E3B-97E1-12CC17AA675D}" type="slidenum">
              <a:rPr lang="en-US"/>
              <a:t>26</a:t>
            </a:fld>
            <a:endParaRPr lang="en-US"/>
          </a:p>
        </p:txBody>
      </p:sp>
    </p:spTree>
    <p:extLst>
      <p:ext uri="{BB962C8B-B14F-4D97-AF65-F5344CB8AC3E}">
        <p14:creationId xmlns:p14="http://schemas.microsoft.com/office/powerpoint/2010/main" val="4802158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075752-4696-4E3B-97E1-12CC17AA675D}" type="slidenum">
              <a:rPr lang="en-US"/>
              <a:t>27</a:t>
            </a:fld>
            <a:endParaRPr lang="en-US"/>
          </a:p>
        </p:txBody>
      </p:sp>
    </p:spTree>
    <p:extLst>
      <p:ext uri="{BB962C8B-B14F-4D97-AF65-F5344CB8AC3E}">
        <p14:creationId xmlns:p14="http://schemas.microsoft.com/office/powerpoint/2010/main" val="10779293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075752-4696-4E3B-97E1-12CC17AA675D}" type="slidenum">
              <a:rPr lang="en-US"/>
              <a:t>28</a:t>
            </a:fld>
            <a:endParaRPr lang="en-US"/>
          </a:p>
        </p:txBody>
      </p:sp>
    </p:spTree>
    <p:extLst>
      <p:ext uri="{BB962C8B-B14F-4D97-AF65-F5344CB8AC3E}">
        <p14:creationId xmlns:p14="http://schemas.microsoft.com/office/powerpoint/2010/main" val="17743989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075752-4696-4E3B-97E1-12CC17AA675D}" type="slidenum">
              <a:rPr lang="en-US"/>
              <a:t>29</a:t>
            </a:fld>
            <a:endParaRPr lang="en-US"/>
          </a:p>
        </p:txBody>
      </p:sp>
    </p:spTree>
    <p:extLst>
      <p:ext uri="{BB962C8B-B14F-4D97-AF65-F5344CB8AC3E}">
        <p14:creationId xmlns:p14="http://schemas.microsoft.com/office/powerpoint/2010/main" val="2421274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075752-4696-4E3B-97E1-12CC17AA675D}" type="slidenum">
              <a:rPr lang="en-US"/>
              <a:t>3</a:t>
            </a:fld>
            <a:endParaRPr lang="en-US"/>
          </a:p>
        </p:txBody>
      </p:sp>
    </p:spTree>
    <p:extLst>
      <p:ext uri="{BB962C8B-B14F-4D97-AF65-F5344CB8AC3E}">
        <p14:creationId xmlns:p14="http://schemas.microsoft.com/office/powerpoint/2010/main" val="10335465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075752-4696-4E3B-97E1-12CC17AA675D}" type="slidenum">
              <a:rPr lang="en-US"/>
              <a:t>30</a:t>
            </a:fld>
            <a:endParaRPr lang="en-US"/>
          </a:p>
        </p:txBody>
      </p:sp>
    </p:spTree>
    <p:extLst>
      <p:ext uri="{BB962C8B-B14F-4D97-AF65-F5344CB8AC3E}">
        <p14:creationId xmlns:p14="http://schemas.microsoft.com/office/powerpoint/2010/main" val="21849433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075752-4696-4E3B-97E1-12CC17AA675D}" type="slidenum">
              <a:rPr lang="en-US"/>
              <a:t>31</a:t>
            </a:fld>
            <a:endParaRPr lang="en-US"/>
          </a:p>
        </p:txBody>
      </p:sp>
    </p:spTree>
    <p:extLst>
      <p:ext uri="{BB962C8B-B14F-4D97-AF65-F5344CB8AC3E}">
        <p14:creationId xmlns:p14="http://schemas.microsoft.com/office/powerpoint/2010/main" val="25516035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075752-4696-4E3B-97E1-12CC17AA675D}" type="slidenum">
              <a:rPr lang="en-US"/>
              <a:t>32</a:t>
            </a:fld>
            <a:endParaRPr lang="en-US"/>
          </a:p>
        </p:txBody>
      </p:sp>
    </p:spTree>
    <p:extLst>
      <p:ext uri="{BB962C8B-B14F-4D97-AF65-F5344CB8AC3E}">
        <p14:creationId xmlns:p14="http://schemas.microsoft.com/office/powerpoint/2010/main" val="28400692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075752-4696-4E3B-97E1-12CC17AA675D}" type="slidenum">
              <a:rPr lang="en-US"/>
              <a:t>33</a:t>
            </a:fld>
            <a:endParaRPr lang="en-US"/>
          </a:p>
        </p:txBody>
      </p:sp>
    </p:spTree>
    <p:extLst>
      <p:ext uri="{BB962C8B-B14F-4D97-AF65-F5344CB8AC3E}">
        <p14:creationId xmlns:p14="http://schemas.microsoft.com/office/powerpoint/2010/main" val="19904131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075752-4696-4E3B-97E1-12CC17AA675D}" type="slidenum">
              <a:rPr lang="en-US"/>
              <a:t>36</a:t>
            </a:fld>
            <a:endParaRPr lang="en-US"/>
          </a:p>
        </p:txBody>
      </p:sp>
    </p:spTree>
    <p:extLst>
      <p:ext uri="{BB962C8B-B14F-4D97-AF65-F5344CB8AC3E}">
        <p14:creationId xmlns:p14="http://schemas.microsoft.com/office/powerpoint/2010/main" val="35965541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075752-4696-4E3B-97E1-12CC17AA675D}" type="slidenum">
              <a:rPr lang="en-US"/>
              <a:t>37</a:t>
            </a:fld>
            <a:endParaRPr lang="en-US"/>
          </a:p>
        </p:txBody>
      </p:sp>
    </p:spTree>
    <p:extLst>
      <p:ext uri="{BB962C8B-B14F-4D97-AF65-F5344CB8AC3E}">
        <p14:creationId xmlns:p14="http://schemas.microsoft.com/office/powerpoint/2010/main" val="3281875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075752-4696-4E3B-97E1-12CC17AA675D}" type="slidenum">
              <a:rPr lang="en-US"/>
              <a:t>4</a:t>
            </a:fld>
            <a:endParaRPr lang="en-US"/>
          </a:p>
        </p:txBody>
      </p:sp>
    </p:spTree>
    <p:extLst>
      <p:ext uri="{BB962C8B-B14F-4D97-AF65-F5344CB8AC3E}">
        <p14:creationId xmlns:p14="http://schemas.microsoft.com/office/powerpoint/2010/main" val="774262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075752-4696-4E3B-97E1-12CC17AA675D}" type="slidenum">
              <a:rPr lang="en-US"/>
              <a:t>5</a:t>
            </a:fld>
            <a:endParaRPr lang="en-US"/>
          </a:p>
        </p:txBody>
      </p:sp>
    </p:spTree>
    <p:extLst>
      <p:ext uri="{BB962C8B-B14F-4D97-AF65-F5344CB8AC3E}">
        <p14:creationId xmlns:p14="http://schemas.microsoft.com/office/powerpoint/2010/main" val="2963318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075752-4696-4E3B-97E1-12CC17AA675D}" type="slidenum">
              <a:rPr lang="en-US"/>
              <a:t>6</a:t>
            </a:fld>
            <a:endParaRPr lang="en-US"/>
          </a:p>
        </p:txBody>
      </p:sp>
    </p:spTree>
    <p:extLst>
      <p:ext uri="{BB962C8B-B14F-4D97-AF65-F5344CB8AC3E}">
        <p14:creationId xmlns:p14="http://schemas.microsoft.com/office/powerpoint/2010/main" val="1622184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075752-4696-4E3B-97E1-12CC17AA675D}" type="slidenum">
              <a:rPr lang="en-US"/>
              <a:t>7</a:t>
            </a:fld>
            <a:endParaRPr lang="en-US"/>
          </a:p>
        </p:txBody>
      </p:sp>
    </p:spTree>
    <p:extLst>
      <p:ext uri="{BB962C8B-B14F-4D97-AF65-F5344CB8AC3E}">
        <p14:creationId xmlns:p14="http://schemas.microsoft.com/office/powerpoint/2010/main" val="512762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075752-4696-4E3B-97E1-12CC17AA675D}" type="slidenum">
              <a:rPr lang="en-US"/>
              <a:t>8</a:t>
            </a:fld>
            <a:endParaRPr lang="en-US"/>
          </a:p>
        </p:txBody>
      </p:sp>
    </p:spTree>
    <p:extLst>
      <p:ext uri="{BB962C8B-B14F-4D97-AF65-F5344CB8AC3E}">
        <p14:creationId xmlns:p14="http://schemas.microsoft.com/office/powerpoint/2010/main" val="1232002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075752-4696-4E3B-97E1-12CC17AA675D}" type="slidenum">
              <a:rPr lang="en-US"/>
              <a:t>9</a:t>
            </a:fld>
            <a:endParaRPr lang="en-US"/>
          </a:p>
        </p:txBody>
      </p:sp>
    </p:spTree>
    <p:extLst>
      <p:ext uri="{BB962C8B-B14F-4D97-AF65-F5344CB8AC3E}">
        <p14:creationId xmlns:p14="http://schemas.microsoft.com/office/powerpoint/2010/main" val="2778932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6F98EC7-9D01-47D1-B6BC-F036A9134A27}" type="datetimeFigureOut">
              <a:rPr lang="en-US" smtClean="0"/>
              <a:t>5/15/2013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88FD66-C3D4-47EA-8A69-D3EFC2C01408}" type="slidenum">
              <a:rPr lang="en-US" smtClean="0"/>
              <a:t>‹#›</a:t>
            </a:fld>
            <a:endParaRPr lang="en-US"/>
          </a:p>
        </p:txBody>
      </p:sp>
    </p:spTree>
    <p:extLst>
      <p:ext uri="{BB962C8B-B14F-4D97-AF65-F5344CB8AC3E}">
        <p14:creationId xmlns:p14="http://schemas.microsoft.com/office/powerpoint/2010/main" val="2797554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smtClean="0"/>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smtClean="0"/>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FA7AC5-6045-4418-8E60-F48788734473}" type="datetimeFigureOut">
              <a:rPr lang="en-US" smtClean="0"/>
              <a:t>5/15/2013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581701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smtClean="0"/>
              <a:t>Click to edit Master text styles</a:t>
            </a:r>
          </a:p>
        </p:txBody>
      </p:sp>
      <p:sp>
        <p:nvSpPr>
          <p:cNvPr id="4" name="Date Placeholder 3"/>
          <p:cNvSpPr>
            <a:spLocks noGrp="1"/>
          </p:cNvSpPr>
          <p:nvPr>
            <p:ph type="dt" sz="half" idx="10"/>
          </p:nvPr>
        </p:nvSpPr>
        <p:spPr/>
        <p:txBody>
          <a:bodyPr/>
          <a:lstStyle/>
          <a:p>
            <a:fld id="{F1FA7AC5-6045-4418-8E60-F48788734473}" type="datetimeFigureOut">
              <a:rPr lang="en-US" smtClean="0"/>
              <a:t>5/15/2013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368407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smtClean="0"/>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smtClean="0"/>
              <a:t>Click to edit Master text styles</a:t>
            </a:r>
          </a:p>
        </p:txBody>
      </p:sp>
      <p:sp>
        <p:nvSpPr>
          <p:cNvPr id="2" name="Date Placeholder 1"/>
          <p:cNvSpPr>
            <a:spLocks noGrp="1"/>
          </p:cNvSpPr>
          <p:nvPr>
            <p:ph type="dt" sz="half" idx="10"/>
          </p:nvPr>
        </p:nvSpPr>
        <p:spPr/>
        <p:txBody>
          <a:bodyPr/>
          <a:lstStyle/>
          <a:p>
            <a:fld id="{F1FA7AC5-6045-4418-8E60-F48788734473}" type="datetimeFigureOut">
              <a:rPr lang="en-US" smtClean="0"/>
              <a:t>5/15/2013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19644330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1FA7AC5-6045-4418-8E60-F48788734473}" type="datetimeFigureOut">
              <a:rPr lang="en-US" smtClean="0"/>
              <a:t>5/15/2013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87429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1FA7AC5-6045-4418-8E60-F48788734473}" type="datetimeFigureOut">
              <a:rPr lang="en-US" smtClean="0"/>
              <a:t>5/15/2013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226908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1FA7AC5-6045-4418-8E60-F48788734473}" type="datetimeFigureOut">
              <a:rPr lang="en-US" smtClean="0"/>
              <a:t>5/15/2013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623443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1FA7AC5-6045-4418-8E60-F48788734473}" type="datetimeFigureOut">
              <a:rPr lang="en-US" smtClean="0"/>
              <a:t>5/15/2013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1424205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1FA7AC5-6045-4418-8E60-F48788734473}" type="datetimeFigureOut">
              <a:rPr lang="en-US" smtClean="0"/>
              <a:t>5/15/2013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406701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1FA7AC5-6045-4418-8E60-F48788734473}" type="datetimeFigureOut">
              <a:rPr lang="en-US" smtClean="0"/>
              <a:t>5/15/2013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938860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1FA7AC5-6045-4418-8E60-F48788734473}" type="datetimeFigureOut">
              <a:rPr lang="en-US" smtClean="0"/>
              <a:t>5/15/2013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633238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FA7AC5-6045-4418-8E60-F48788734473}" type="datetimeFigureOut">
              <a:rPr lang="en-US" smtClean="0"/>
              <a:t>5/15/2013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218533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FA7AC5-6045-4418-8E60-F48788734473}" type="datetimeFigureOut">
              <a:rPr lang="en-US" smtClean="0"/>
              <a:t>5/15/2013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523576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smtClean="0"/>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smtClean="0"/>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F1FA7AC5-6045-4418-8E60-F48788734473}" type="datetimeFigureOut">
              <a:rPr lang="en-US" smtClean="0"/>
              <a:t>5/15/2013</a:t>
            </a:fld>
            <a:endParaRPr lang="en-US"/>
          </a:p>
        </p:txBody>
      </p:sp>
      <p:sp>
        <p:nvSpPr>
          <p:cNvPr id="6" name="Footer Placeholder 5"/>
          <p:cNvSpPr>
            <a:spLocks noGrp="1"/>
          </p:cNvSpPr>
          <p:nvPr>
            <p:ph type="ftr" sz="quarter" idx="11"/>
          </p:nvPr>
        </p:nvSpPr>
        <p:spPr>
          <a:xfrm>
            <a:off x="590396" y="6041362"/>
            <a:ext cx="3295413" cy="365125"/>
          </a:xfrm>
        </p:spPr>
        <p:txBody>
          <a:bodyPr/>
          <a:lstStyle/>
          <a:p>
            <a:endParaRPr lang="en-US"/>
          </a:p>
        </p:txBody>
      </p:sp>
      <p:sp>
        <p:nvSpPr>
          <p:cNvPr id="7" name="Slide Number Placeholder 6"/>
          <p:cNvSpPr>
            <a:spLocks noGrp="1"/>
          </p:cNvSpPr>
          <p:nvPr>
            <p:ph type="sldNum" sz="quarter" idx="12"/>
          </p:nvPr>
        </p:nvSpPr>
        <p:spPr>
          <a:xfrm>
            <a:off x="4862689" y="5915888"/>
            <a:ext cx="1062155" cy="490599"/>
          </a:xfrm>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4216667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F1FA7AC5-6045-4418-8E60-F48788734473}" type="datetimeFigureOut">
              <a:rPr lang="en-US" smtClean="0"/>
              <a:t>5/15/2013</a:t>
            </a:fld>
            <a:endParaRPr lang="en-US"/>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8C71CAF9-4461-454A-B702-D536C3775752}" type="slidenum">
              <a:rPr lang="en-US" smtClean="0"/>
              <a:t>‹#›</a:t>
            </a:fld>
            <a:endParaRPr lang="en-US"/>
          </a:p>
        </p:txBody>
      </p:sp>
    </p:spTree>
    <p:extLst>
      <p:ext uri="{BB962C8B-B14F-4D97-AF65-F5344CB8AC3E}">
        <p14:creationId xmlns:p14="http://schemas.microsoft.com/office/powerpoint/2010/main" val="952298896"/>
      </p:ext>
    </p:extLst>
  </p:cSld>
  <p:clrMap bg1="dk1" tx1="lt1" bg2="dk2" tx2="lt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Lst>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abellon.net/MILS/index.html"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www.pololu.com/catalog/product/1929/resources" TargetMode="Externa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hyperlink" Target="http://www.philohome.com/pf/pf.htm"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www.radioshack.com/product/index.jsp?productId=2062758" TargetMode="External"/><Relationship Id="rId3" Type="http://schemas.openxmlformats.org/officeDocument/2006/relationships/hyperlink" Target="http://www.pololu.com/catalog/product/1929" TargetMode="External"/><Relationship Id="rId7" Type="http://schemas.openxmlformats.org/officeDocument/2006/relationships/hyperlink" Target="http://www.radioshack.com/product/index.jsp?productId=17996136"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www.amazon.com/SE-Digital-Multimeter-Light-Screen/dp/B00066ZZO4" TargetMode="External"/><Relationship Id="rId5" Type="http://schemas.openxmlformats.org/officeDocument/2006/relationships/hyperlink" Target="http://www.amazon.com/Jonard-WSU-30-Strip-Unwrapping-Diameter/dp/B006C4D3QG" TargetMode="External"/><Relationship Id="rId4" Type="http://schemas.openxmlformats.org/officeDocument/2006/relationships/hyperlink" Target="http://www.radioshack.com/product/index.jsp?productId=2103243"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www.pololu.com/catalog/product/1931" TargetMode="External"/><Relationship Id="rId3" Type="http://schemas.openxmlformats.org/officeDocument/2006/relationships/hyperlink" Target="http://www.alliedelec.com/search/productdetail.aspx?SKU=70053680" TargetMode="External"/><Relationship Id="rId7" Type="http://schemas.openxmlformats.org/officeDocument/2006/relationships/hyperlink" Target="http://www.pololu.com/catalog/product/1903"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www.pololu.com/catalog/product/1901" TargetMode="External"/><Relationship Id="rId11" Type="http://schemas.openxmlformats.org/officeDocument/2006/relationships/hyperlink" Target="http://www.pololu.com/catalog/category/55" TargetMode="External"/><Relationship Id="rId5" Type="http://schemas.openxmlformats.org/officeDocument/2006/relationships/hyperlink" Target="http://www.pololu.com/catalog/product/1900" TargetMode="External"/><Relationship Id="rId10" Type="http://schemas.openxmlformats.org/officeDocument/2006/relationships/hyperlink" Target="http://www.amazon.com/BB400-Solderless-Plug--BreadBoard-tie-points/dp/B0040Z1ERO" TargetMode="External"/><Relationship Id="rId4" Type="http://schemas.openxmlformats.org/officeDocument/2006/relationships/hyperlink" Target="http://www.radioshack.com/product/index.jsp?productId=2062640" TargetMode="External"/><Relationship Id="rId9" Type="http://schemas.openxmlformats.org/officeDocument/2006/relationships/hyperlink" Target="http://www.pololu.com/catalog/product/1930"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www.pololu.com/catalog/product/2118"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www.pololu.com/catalog/product/2097"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0.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3.png"/><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26.png"/><Relationship Id="rId4" Type="http://schemas.microsoft.com/office/2007/relationships/hdphoto" Target="../media/hdphoto7.wdp"/></Relationships>
</file>

<file path=ppt/slides/_rels/slide27.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28.png"/><Relationship Id="rId10" Type="http://schemas.microsoft.com/office/2007/relationships/hdphoto" Target="../media/hdphoto12.wdp"/><Relationship Id="rId4" Type="http://schemas.microsoft.com/office/2007/relationships/hdphoto" Target="../media/hdphoto9.wdp"/><Relationship Id="rId9"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microsoft.com/office/2007/relationships/hdphoto" Target="../media/hdphoto14.wdp"/><Relationship Id="rId5" Type="http://schemas.openxmlformats.org/officeDocument/2006/relationships/image" Target="../media/image32.png"/><Relationship Id="rId4" Type="http://schemas.microsoft.com/office/2007/relationships/hdphoto" Target="../media/hdphoto13.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GkbOJSvhCgU"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www.youtube.com/watch?v=qLt6a6_Rm20"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www.flickr.com/photos/51436400@N05/" TargetMode="External"/><Relationship Id="rId7"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hyperlink" Target="http://ilugny.org/" TargetMode="External"/><Relationship Id="rId4" Type="http://schemas.openxmlformats.org/officeDocument/2006/relationships/hyperlink" Target="http://www.bricksetforum.com/profile/jwsmart"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led.linear1.org/led.wiz"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Lighting your LEGO City</a:t>
            </a:r>
            <a:endParaRPr lang="en-US" dirty="0"/>
          </a:p>
        </p:txBody>
      </p:sp>
      <p:sp>
        <p:nvSpPr>
          <p:cNvPr id="3" name="Subtitle 2"/>
          <p:cNvSpPr>
            <a:spLocks noGrp="1"/>
          </p:cNvSpPr>
          <p:nvPr>
            <p:ph type="subTitle" idx="1"/>
          </p:nvPr>
        </p:nvSpPr>
        <p:spPr>
          <a:xfrm>
            <a:off x="1474237" y="5280847"/>
            <a:ext cx="10263062" cy="1239874"/>
          </a:xfrm>
        </p:spPr>
        <p:txBody>
          <a:bodyPr>
            <a:normAutofit/>
          </a:bodyPr>
          <a:lstStyle/>
          <a:p>
            <a:r>
              <a:rPr lang="en-US" sz="2000" dirty="0" smtClean="0"/>
              <a:t>How to add LED lights to your LEGO town or city layout,</a:t>
            </a:r>
            <a:r>
              <a:rPr lang="en-US" sz="2000" dirty="0"/>
              <a:t> </a:t>
            </a:r>
            <a:r>
              <a:rPr lang="en-US" sz="2000" dirty="0" smtClean="0"/>
              <a:t>without breaking the bank.</a:t>
            </a:r>
          </a:p>
          <a:p>
            <a:r>
              <a:rPr lang="en-US" sz="2000" dirty="0" smtClean="0"/>
              <a:t>Will Smart – 5/10/2013 – </a:t>
            </a:r>
            <a:r>
              <a:rPr lang="en-US" sz="2000" dirty="0" err="1" smtClean="0"/>
              <a:t>Brickfair</a:t>
            </a:r>
            <a:r>
              <a:rPr lang="en-US" sz="2000" dirty="0" smtClean="0"/>
              <a:t> NE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5301" y="588498"/>
            <a:ext cx="3761998" cy="999281"/>
          </a:xfrm>
          <a:prstGeom prst="rect">
            <a:avLst/>
          </a:prstGeom>
        </p:spPr>
      </p:pic>
      <p:sp>
        <p:nvSpPr>
          <p:cNvPr id="5" name="TextBox 4"/>
          <p:cNvSpPr txBox="1"/>
          <p:nvPr/>
        </p:nvSpPr>
        <p:spPr>
          <a:xfrm>
            <a:off x="8499690" y="1833437"/>
            <a:ext cx="2713220" cy="369332"/>
          </a:xfrm>
          <a:prstGeom prst="rect">
            <a:avLst/>
          </a:prstGeom>
          <a:noFill/>
        </p:spPr>
        <p:txBody>
          <a:bodyPr wrap="square" rtlCol="0">
            <a:spAutoFit/>
          </a:bodyPr>
          <a:lstStyle/>
          <a:p>
            <a:r>
              <a:rPr lang="en-US" dirty="0" smtClean="0"/>
              <a:t>http://www.ilugny.org</a:t>
            </a:r>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470" y="5587660"/>
            <a:ext cx="933061" cy="933061"/>
          </a:xfrm>
          <a:prstGeom prst="rect">
            <a:avLst/>
          </a:prstGeom>
        </p:spPr>
      </p:pic>
    </p:spTree>
    <p:extLst>
      <p:ext uri="{BB962C8B-B14F-4D97-AF65-F5344CB8AC3E}">
        <p14:creationId xmlns:p14="http://schemas.microsoft.com/office/powerpoint/2010/main" val="41570825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Version 2 (2011)</a:t>
            </a:r>
            <a:endParaRPr lang="en-US" dirty="0"/>
          </a:p>
        </p:txBody>
      </p:sp>
      <p:sp>
        <p:nvSpPr>
          <p:cNvPr id="3" name="Content Placeholder 2"/>
          <p:cNvSpPr>
            <a:spLocks noGrp="1"/>
          </p:cNvSpPr>
          <p:nvPr>
            <p:ph idx="1"/>
          </p:nvPr>
        </p:nvSpPr>
        <p:spPr/>
        <p:txBody>
          <a:bodyPr anchor="t"/>
          <a:lstStyle/>
          <a:p>
            <a:r>
              <a:rPr lang="en-US" dirty="0" smtClean="0"/>
              <a:t>With a larger LEGO collection, and the willingness to modify some 6x6 white plates, the next year's LEGO display was much more impressive.</a:t>
            </a:r>
          </a:p>
          <a:p>
            <a:r>
              <a:rPr lang="en-US" dirty="0" smtClean="0"/>
              <a:t>Raised plates allowed me to hide all the wiring, which in turn allowed for nicer effects, and more lights.</a:t>
            </a:r>
          </a:p>
          <a:p>
            <a:endParaRPr lang="en-US" dirty="0"/>
          </a:p>
        </p:txBody>
      </p:sp>
      <p:pic>
        <p:nvPicPr>
          <p:cNvPr id="4" name="Picture 3" descr="6552434879_7a6a8a776b_b.jpg"/>
          <p:cNvPicPr>
            <a:picLocks noChangeAspect="1"/>
          </p:cNvPicPr>
          <p:nvPr/>
        </p:nvPicPr>
        <p:blipFill>
          <a:blip r:embed="rId3"/>
          <a:stretch>
            <a:fillRect/>
          </a:stretch>
        </p:blipFill>
        <p:spPr>
          <a:xfrm>
            <a:off x="453612" y="3786363"/>
            <a:ext cx="11486932" cy="2832043"/>
          </a:xfrm>
          <a:prstGeom prst="rect">
            <a:avLst/>
          </a:prstGeom>
        </p:spPr>
      </p:pic>
    </p:spTree>
    <p:extLst>
      <p:ext uri="{BB962C8B-B14F-4D97-AF65-F5344CB8AC3E}">
        <p14:creationId xmlns:p14="http://schemas.microsoft.com/office/powerpoint/2010/main" val="36406364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Version 2 (2011)</a:t>
            </a:r>
            <a:endParaRPr lang="en-US" dirty="0"/>
          </a:p>
        </p:txBody>
      </p:sp>
      <p:sp>
        <p:nvSpPr>
          <p:cNvPr id="3" name="Content Placeholder 2"/>
          <p:cNvSpPr>
            <a:spLocks noGrp="1"/>
          </p:cNvSpPr>
          <p:nvPr>
            <p:ph idx="1"/>
          </p:nvPr>
        </p:nvSpPr>
        <p:spPr/>
        <p:txBody>
          <a:bodyPr anchor="t"/>
          <a:lstStyle/>
          <a:p>
            <a:r>
              <a:rPr lang="en-US" dirty="0" smtClean="0"/>
              <a:t>Raised Baseplates</a:t>
            </a:r>
          </a:p>
          <a:p>
            <a:r>
              <a:rPr lang="en-US" dirty="0" smtClean="0"/>
              <a:t>Modified plates (holes drilled in 6x6 white plates)</a:t>
            </a:r>
          </a:p>
          <a:p>
            <a:r>
              <a:rPr lang="en-US" dirty="0" smtClean="0"/>
              <a:t>Breadboards to make it easier to connect and disconnect</a:t>
            </a:r>
          </a:p>
          <a:p>
            <a:r>
              <a:rPr lang="en-US" dirty="0" smtClean="0"/>
              <a:t>Resistors mounted on the breadboard, not in the lamp post.</a:t>
            </a:r>
            <a:endParaRPr lang="en-US" dirty="0"/>
          </a:p>
        </p:txBody>
      </p:sp>
      <p:pic>
        <p:nvPicPr>
          <p:cNvPr id="5" name="Picture 4" descr="6415293457_5d00d77449_b.jpg"/>
          <p:cNvPicPr>
            <a:picLocks noChangeAspect="1"/>
          </p:cNvPicPr>
          <p:nvPr/>
        </p:nvPicPr>
        <p:blipFill>
          <a:blip r:embed="rId3"/>
          <a:stretch>
            <a:fillRect/>
          </a:stretch>
        </p:blipFill>
        <p:spPr>
          <a:xfrm>
            <a:off x="5070245" y="4253923"/>
            <a:ext cx="3715980" cy="2517842"/>
          </a:xfrm>
          <a:prstGeom prst="rect">
            <a:avLst/>
          </a:prstGeom>
        </p:spPr>
      </p:pic>
      <p:pic>
        <p:nvPicPr>
          <p:cNvPr id="7" name="Picture 6" descr="6487979951_db62c94e33_b.jpg"/>
          <p:cNvPicPr>
            <a:picLocks noChangeAspect="1"/>
          </p:cNvPicPr>
          <p:nvPr/>
        </p:nvPicPr>
        <p:blipFill>
          <a:blip r:embed="rId4"/>
          <a:stretch>
            <a:fillRect/>
          </a:stretch>
        </p:blipFill>
        <p:spPr>
          <a:xfrm>
            <a:off x="8966883" y="3852226"/>
            <a:ext cx="3077957" cy="2827664"/>
          </a:xfrm>
          <a:prstGeom prst="rect">
            <a:avLst/>
          </a:prstGeom>
        </p:spPr>
      </p:pic>
      <p:pic>
        <p:nvPicPr>
          <p:cNvPr id="9" name="Picture 8" descr="6415287627_30c9d5cbf2_b.jpg"/>
          <p:cNvPicPr>
            <a:picLocks noChangeAspect="1"/>
          </p:cNvPicPr>
          <p:nvPr/>
        </p:nvPicPr>
        <p:blipFill>
          <a:blip r:embed="rId5"/>
          <a:stretch>
            <a:fillRect/>
          </a:stretch>
        </p:blipFill>
        <p:spPr>
          <a:xfrm>
            <a:off x="264510" y="3855883"/>
            <a:ext cx="4625078" cy="2915882"/>
          </a:xfrm>
          <a:prstGeom prst="rect">
            <a:avLst/>
          </a:prstGeom>
        </p:spPr>
      </p:pic>
      <p:pic>
        <p:nvPicPr>
          <p:cNvPr id="10" name="Picture 9" descr="Raised Baseplates.png"/>
          <p:cNvPicPr>
            <a:picLocks noChangeAspect="1"/>
          </p:cNvPicPr>
          <p:nvPr/>
        </p:nvPicPr>
        <p:blipFill>
          <a:blip r:embed="rId6"/>
          <a:stretch>
            <a:fillRect/>
          </a:stretch>
        </p:blipFill>
        <p:spPr>
          <a:xfrm>
            <a:off x="8949579" y="1077378"/>
            <a:ext cx="2743200" cy="1355671"/>
          </a:xfrm>
          <a:prstGeom prst="rect">
            <a:avLst/>
          </a:prstGeom>
        </p:spPr>
      </p:pic>
    </p:spTree>
    <p:extLst>
      <p:ext uri="{BB962C8B-B14F-4D97-AF65-F5344CB8AC3E}">
        <p14:creationId xmlns:p14="http://schemas.microsoft.com/office/powerpoint/2010/main" val="14950173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Version 2 (2011)</a:t>
            </a:r>
            <a:endParaRPr lang="en-US" dirty="0"/>
          </a:p>
        </p:txBody>
      </p:sp>
      <p:sp>
        <p:nvSpPr>
          <p:cNvPr id="3" name="Content Placeholder 2"/>
          <p:cNvSpPr>
            <a:spLocks noGrp="1"/>
          </p:cNvSpPr>
          <p:nvPr>
            <p:ph idx="1"/>
          </p:nvPr>
        </p:nvSpPr>
        <p:spPr/>
        <p:txBody>
          <a:bodyPr>
            <a:noAutofit/>
          </a:bodyPr>
          <a:lstStyle/>
          <a:p>
            <a:r>
              <a:rPr lang="en-US" sz="2000" dirty="0" smtClean="0"/>
              <a:t>Using the 30 gauge wire in the breadboards were more reliable than copper tape, but not as forgiving as I wanted.</a:t>
            </a:r>
          </a:p>
          <a:p>
            <a:r>
              <a:rPr lang="en-US" sz="2000" dirty="0" smtClean="0"/>
              <a:t>I was still fairly happy with the system, but as it turned out, I would learn a lot before I worked on lighting again...</a:t>
            </a:r>
          </a:p>
          <a:p>
            <a:endParaRPr lang="en-US" sz="2000" dirty="0" smtClean="0"/>
          </a:p>
          <a:p>
            <a:pPr marL="0" indent="0">
              <a:buNone/>
            </a:pPr>
            <a:r>
              <a:rPr lang="en-US" sz="2400" dirty="0" smtClean="0"/>
              <a:t>In 2012....</a:t>
            </a:r>
          </a:p>
          <a:p>
            <a:r>
              <a:rPr lang="en-US" sz="2000" dirty="0" smtClean="0"/>
              <a:t>I discovered MILS</a:t>
            </a:r>
          </a:p>
          <a:p>
            <a:r>
              <a:rPr lang="en-US" sz="2000" dirty="0" smtClean="0"/>
              <a:t>I started reading up on LEGO Power Functions</a:t>
            </a:r>
          </a:p>
          <a:p>
            <a:r>
              <a:rPr lang="en-US" sz="2000" dirty="0" smtClean="0"/>
              <a:t>I finally found an affordable source of connectors &amp; crimp tool.</a:t>
            </a:r>
          </a:p>
          <a:p>
            <a:endParaRPr lang="en-US" sz="2000" dirty="0"/>
          </a:p>
        </p:txBody>
      </p:sp>
    </p:spTree>
    <p:extLst>
      <p:ext uri="{BB962C8B-B14F-4D97-AF65-F5344CB8AC3E}">
        <p14:creationId xmlns:p14="http://schemas.microsoft.com/office/powerpoint/2010/main" val="30714689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Enter MILS</a:t>
            </a:r>
            <a:endParaRPr lang="en-US" dirty="0"/>
          </a:p>
        </p:txBody>
      </p:sp>
      <p:sp>
        <p:nvSpPr>
          <p:cNvPr id="3" name="Content Placeholder 2"/>
          <p:cNvSpPr>
            <a:spLocks noGrp="1"/>
          </p:cNvSpPr>
          <p:nvPr>
            <p:ph idx="1"/>
          </p:nvPr>
        </p:nvSpPr>
        <p:spPr>
          <a:xfrm>
            <a:off x="818712" y="2222287"/>
            <a:ext cx="10554574" cy="3917256"/>
          </a:xfrm>
        </p:spPr>
        <p:txBody>
          <a:bodyPr>
            <a:noAutofit/>
          </a:bodyPr>
          <a:lstStyle/>
          <a:p>
            <a:r>
              <a:rPr lang="en-US" sz="2000" dirty="0" smtClean="0"/>
              <a:t>Modular Integrated Landscape System</a:t>
            </a:r>
          </a:p>
          <a:p>
            <a:r>
              <a:rPr lang="en-US" sz="2000" dirty="0" smtClean="0"/>
              <a:t>Standard published in </a:t>
            </a:r>
            <a:r>
              <a:rPr lang="en-US" sz="2000" dirty="0" err="1" smtClean="0"/>
              <a:t>Hispabrick</a:t>
            </a:r>
            <a:r>
              <a:rPr lang="en-US" sz="2000" dirty="0" smtClean="0"/>
              <a:t> #13, January 2012</a:t>
            </a:r>
          </a:p>
          <a:p>
            <a:r>
              <a:rPr lang="en-US" sz="2000" dirty="0" smtClean="0">
                <a:hlinkClick r:id="rId3"/>
              </a:rPr>
              <a:t>http://www.abellon.net/MILS/index.html</a:t>
            </a:r>
            <a:r>
              <a:rPr lang="en-US" sz="2000" dirty="0" smtClean="0"/>
              <a:t> </a:t>
            </a:r>
          </a:p>
          <a:p>
            <a:r>
              <a:rPr lang="en-US" sz="2000" dirty="0" smtClean="0"/>
              <a:t>Not only would it work to hide wires, but it will help with collaborative displays.</a:t>
            </a:r>
          </a:p>
          <a:p>
            <a:endParaRPr lang="en-US" sz="2000" dirty="0" smtClean="0"/>
          </a:p>
          <a:p>
            <a:pPr marL="0" indent="0">
              <a:buNone/>
            </a:pPr>
            <a:r>
              <a:rPr lang="en-US" sz="2000" dirty="0" smtClean="0"/>
              <a:t>I decided that my next lighting system would be based on MILS.  I would have to make some modifications for components that could not fit in the reduced space, but the modularity would be worth the trouble.</a:t>
            </a:r>
            <a:endParaRPr lang="en-US" sz="2000" dirty="0"/>
          </a:p>
        </p:txBody>
      </p:sp>
      <p:pic>
        <p:nvPicPr>
          <p:cNvPr id="4" name="Picture 3" descr="MILS.png"/>
          <p:cNvPicPr>
            <a:picLocks noChangeAspect="1"/>
          </p:cNvPicPr>
          <p:nvPr/>
        </p:nvPicPr>
        <p:blipFill>
          <a:blip r:embed="rId4"/>
          <a:stretch>
            <a:fillRect/>
          </a:stretch>
        </p:blipFill>
        <p:spPr>
          <a:xfrm>
            <a:off x="6895327" y="333681"/>
            <a:ext cx="4871383" cy="2437279"/>
          </a:xfrm>
          <a:prstGeom prst="rect">
            <a:avLst/>
          </a:prstGeom>
        </p:spPr>
      </p:pic>
    </p:spTree>
    <p:extLst>
      <p:ext uri="{BB962C8B-B14F-4D97-AF65-F5344CB8AC3E}">
        <p14:creationId xmlns:p14="http://schemas.microsoft.com/office/powerpoint/2010/main" val="23464073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x1 housing.jpg"/>
          <p:cNvPicPr>
            <a:picLocks noChangeAspect="1"/>
          </p:cNvPicPr>
          <p:nvPr/>
        </p:nvPicPr>
        <p:blipFill>
          <a:blip r:embed="rId3"/>
          <a:stretch>
            <a:fillRect/>
          </a:stretch>
        </p:blipFill>
        <p:spPr>
          <a:xfrm>
            <a:off x="9909829" y="4650712"/>
            <a:ext cx="2188509" cy="2191413"/>
          </a:xfrm>
          <a:prstGeom prst="rect">
            <a:avLst/>
          </a:prstGeom>
        </p:spPr>
      </p:pic>
      <p:pic>
        <p:nvPicPr>
          <p:cNvPr id="5" name="Picture 4" descr="crimper.jpg"/>
          <p:cNvPicPr>
            <a:picLocks noChangeAspect="1"/>
          </p:cNvPicPr>
          <p:nvPr/>
        </p:nvPicPr>
        <p:blipFill>
          <a:blip r:embed="rId4"/>
          <a:stretch>
            <a:fillRect/>
          </a:stretch>
        </p:blipFill>
        <p:spPr>
          <a:xfrm>
            <a:off x="8124247" y="337222"/>
            <a:ext cx="3818559" cy="1885065"/>
          </a:xfrm>
          <a:prstGeom prst="rect">
            <a:avLst/>
          </a:prstGeom>
        </p:spPr>
      </p:pic>
      <p:sp>
        <p:nvSpPr>
          <p:cNvPr id="2" name="Title 1"/>
          <p:cNvSpPr>
            <a:spLocks noGrp="1"/>
          </p:cNvSpPr>
          <p:nvPr>
            <p:ph type="title"/>
          </p:nvPr>
        </p:nvSpPr>
        <p:spPr/>
        <p:txBody>
          <a:bodyPr/>
          <a:lstStyle/>
          <a:p>
            <a:r>
              <a:rPr lang="en-US" dirty="0" smtClean="0"/>
              <a:t>Using the right tool for the job</a:t>
            </a:r>
            <a:endParaRPr lang="en-US" dirty="0"/>
          </a:p>
        </p:txBody>
      </p:sp>
      <p:sp>
        <p:nvSpPr>
          <p:cNvPr id="3" name="Content Placeholder 2"/>
          <p:cNvSpPr>
            <a:spLocks noGrp="1"/>
          </p:cNvSpPr>
          <p:nvPr>
            <p:ph idx="1"/>
          </p:nvPr>
        </p:nvSpPr>
        <p:spPr>
          <a:xfrm>
            <a:off x="818712" y="2222287"/>
            <a:ext cx="10554574" cy="4010562"/>
          </a:xfrm>
        </p:spPr>
        <p:txBody>
          <a:bodyPr>
            <a:normAutofit/>
          </a:bodyPr>
          <a:lstStyle/>
          <a:p>
            <a:r>
              <a:rPr lang="en-US" sz="2000" dirty="0" smtClean="0"/>
              <a:t>In January, I finally discovered an affordable crimping tool and connectors that would fit through most technic holes and axle holes.</a:t>
            </a:r>
          </a:p>
          <a:p>
            <a:r>
              <a:rPr lang="en-US" sz="2000" dirty="0" smtClean="0"/>
              <a:t>Even better - it was based on the standard 0.1" pin spacing that the breadboards use. </a:t>
            </a:r>
          </a:p>
          <a:p>
            <a:r>
              <a:rPr lang="en-US" sz="2000" dirty="0" smtClean="0"/>
              <a:t>This would finally solve the issues with needing a single </a:t>
            </a:r>
            <a:r>
              <a:rPr lang="en-US" sz="2000" dirty="0" err="1" smtClean="0"/>
              <a:t>continous</a:t>
            </a:r>
            <a:r>
              <a:rPr lang="en-US" sz="2000" dirty="0" smtClean="0"/>
              <a:t> wire from the power source (breadboard) to the LED - no matter how far away it was.</a:t>
            </a:r>
          </a:p>
          <a:p>
            <a:r>
              <a:rPr lang="en-US" sz="2000" dirty="0" smtClean="0"/>
              <a:t>It would also make the connection to the breadboard more reliable. </a:t>
            </a:r>
          </a:p>
          <a:p>
            <a:r>
              <a:rPr lang="en-US" sz="2000" dirty="0" err="1" smtClean="0"/>
              <a:t>Pololu</a:t>
            </a:r>
            <a:r>
              <a:rPr lang="en-US" sz="2000" dirty="0" smtClean="0"/>
              <a:t> has some great learning resources too: </a:t>
            </a:r>
            <a:r>
              <a:rPr lang="en-US" sz="2000" dirty="0" smtClean="0">
                <a:hlinkClick r:id="rId5"/>
              </a:rPr>
              <a:t>http://www.pololu.com/catalog/product/1929/resources</a:t>
            </a:r>
          </a:p>
          <a:p>
            <a:endParaRPr lang="en-US" sz="2000" dirty="0"/>
          </a:p>
        </p:txBody>
      </p:sp>
    </p:spTree>
    <p:extLst>
      <p:ext uri="{BB962C8B-B14F-4D97-AF65-F5344CB8AC3E}">
        <p14:creationId xmlns:p14="http://schemas.microsoft.com/office/powerpoint/2010/main" val="26475314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From Trains to Power Functions</a:t>
            </a:r>
            <a:endParaRPr lang="en-US" dirty="0"/>
          </a:p>
        </p:txBody>
      </p:sp>
      <p:sp>
        <p:nvSpPr>
          <p:cNvPr id="3" name="Content Placeholder 2"/>
          <p:cNvSpPr>
            <a:spLocks noGrp="1"/>
          </p:cNvSpPr>
          <p:nvPr>
            <p:ph idx="1"/>
          </p:nvPr>
        </p:nvSpPr>
        <p:spPr/>
        <p:txBody>
          <a:bodyPr anchor="t">
            <a:noAutofit/>
          </a:bodyPr>
          <a:lstStyle/>
          <a:p>
            <a:r>
              <a:rPr lang="en-US" sz="2000" dirty="0" smtClean="0"/>
              <a:t>I bought a Red Cargo train during November's Brick Friday event - and discovered how excellent LEGO power functions really were.</a:t>
            </a:r>
          </a:p>
          <a:p>
            <a:r>
              <a:rPr lang="en-US" sz="2000" dirty="0" smtClean="0"/>
              <a:t>The most important fact: Power Functions used PWM (Pulse Width Modulation) to control the brightness of the PF LED lights, and the motor speed.</a:t>
            </a:r>
          </a:p>
          <a:p>
            <a:r>
              <a:rPr lang="en-US" sz="2000" dirty="0" smtClean="0"/>
              <a:t>What is PWM?  Like flipping a switch on and off really quickly, speed or brightness is controlled by what percentage of the time the switch is "on" vs. "off".</a:t>
            </a:r>
          </a:p>
          <a:p>
            <a:r>
              <a:rPr lang="en-US" sz="2000" dirty="0" smtClean="0"/>
              <a:t>Excellent Power Functions Resource: </a:t>
            </a:r>
            <a:r>
              <a:rPr lang="en-US" sz="2000" dirty="0" smtClean="0">
                <a:hlinkClick r:id="rId3"/>
              </a:rPr>
              <a:t>http://www.philohome.com/pf/pf.htm</a:t>
            </a:r>
            <a:r>
              <a:rPr lang="en-US" sz="2000" dirty="0" smtClean="0"/>
              <a:t> </a:t>
            </a:r>
            <a:endParaRPr lang="en-US" sz="2000" dirty="0"/>
          </a:p>
        </p:txBody>
      </p:sp>
      <p:pic>
        <p:nvPicPr>
          <p:cNvPr id="4" name="Picture 3" descr="pfcon.jpg"/>
          <p:cNvPicPr>
            <a:picLocks noChangeAspect="1"/>
          </p:cNvPicPr>
          <p:nvPr/>
        </p:nvPicPr>
        <p:blipFill>
          <a:blip r:embed="rId4"/>
          <a:stretch>
            <a:fillRect/>
          </a:stretch>
        </p:blipFill>
        <p:spPr>
          <a:xfrm>
            <a:off x="9286875" y="4806950"/>
            <a:ext cx="2584917" cy="1962505"/>
          </a:xfrm>
          <a:prstGeom prst="rect">
            <a:avLst/>
          </a:prstGeom>
        </p:spPr>
      </p:pic>
    </p:spTree>
    <p:extLst>
      <p:ext uri="{BB962C8B-B14F-4D97-AF65-F5344CB8AC3E}">
        <p14:creationId xmlns:p14="http://schemas.microsoft.com/office/powerpoint/2010/main" val="23118850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Putting it all together: Version 3</a:t>
            </a:r>
            <a:endParaRPr lang="en-US" dirty="0"/>
          </a:p>
        </p:txBody>
      </p:sp>
      <p:sp>
        <p:nvSpPr>
          <p:cNvPr id="3" name="Content Placeholder 2"/>
          <p:cNvSpPr>
            <a:spLocks noGrp="1"/>
          </p:cNvSpPr>
          <p:nvPr>
            <p:ph idx="1"/>
          </p:nvPr>
        </p:nvSpPr>
        <p:spPr>
          <a:xfrm>
            <a:off x="818712" y="2222287"/>
            <a:ext cx="10554574" cy="4234497"/>
          </a:xfrm>
        </p:spPr>
        <p:txBody>
          <a:bodyPr>
            <a:noAutofit/>
          </a:bodyPr>
          <a:lstStyle/>
          <a:p>
            <a:r>
              <a:rPr lang="en-US" sz="2000" dirty="0" smtClean="0"/>
              <a:t>Still a work in progress</a:t>
            </a:r>
          </a:p>
          <a:p>
            <a:r>
              <a:rPr lang="en-US" sz="2000" dirty="0" smtClean="0"/>
              <a:t>Still using wire wrapping and breadboards, but added connectors to each light, and using MILS to hide the wires.</a:t>
            </a:r>
          </a:p>
          <a:p>
            <a:r>
              <a:rPr lang="en-US" sz="2000" dirty="0" smtClean="0"/>
              <a:t>Connectors can pass through a standard 3mm technic hole, or even a technic "+" style axle hole!</a:t>
            </a:r>
          </a:p>
          <a:p>
            <a:r>
              <a:rPr lang="en-US" sz="2000" dirty="0" smtClean="0"/>
              <a:t>Resistors have moved back in line with the lights</a:t>
            </a:r>
          </a:p>
          <a:p>
            <a:r>
              <a:rPr lang="en-US" sz="2000" dirty="0" smtClean="0"/>
              <a:t>Using 0.1" crimp connectors to make power distribution easier</a:t>
            </a:r>
          </a:p>
          <a:p>
            <a:r>
              <a:rPr lang="en-US" sz="2000" dirty="0" smtClean="0"/>
              <a:t>(Optionally) Using a 3.3v voltage regulator to accept a variety of power sources, including PF battery boxes.</a:t>
            </a:r>
          </a:p>
          <a:p>
            <a:r>
              <a:rPr lang="en-US" sz="2000" dirty="0" smtClean="0"/>
              <a:t>Side effect of the bump up to 3.3v is brighter lights.</a:t>
            </a:r>
          </a:p>
        </p:txBody>
      </p:sp>
    </p:spTree>
    <p:extLst>
      <p:ext uri="{BB962C8B-B14F-4D97-AF65-F5344CB8AC3E}">
        <p14:creationId xmlns:p14="http://schemas.microsoft.com/office/powerpoint/2010/main" val="6614242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Version 3 (2013)</a:t>
            </a:r>
            <a:endParaRPr lang="en-US" dirty="0"/>
          </a:p>
        </p:txBody>
      </p:sp>
      <p:sp>
        <p:nvSpPr>
          <p:cNvPr id="3" name="Content Placeholder 2"/>
          <p:cNvSpPr>
            <a:spLocks noGrp="1"/>
          </p:cNvSpPr>
          <p:nvPr>
            <p:ph idx="1"/>
          </p:nvPr>
        </p:nvSpPr>
        <p:spPr/>
        <p:txBody>
          <a:bodyPr anchor="t">
            <a:normAutofit/>
          </a:bodyPr>
          <a:lstStyle/>
          <a:p>
            <a:r>
              <a:rPr lang="en-US" sz="2000" dirty="0" smtClean="0"/>
              <a:t>The biggest change to the system electrically, is the switch to a 3.3v step-down regulator, and using a PF battery box.</a:t>
            </a:r>
          </a:p>
          <a:p>
            <a:r>
              <a:rPr lang="en-US" sz="2000" dirty="0" smtClean="0"/>
              <a:t>This offers some great advantages, including the ability to hook into 9v train regulators.</a:t>
            </a:r>
          </a:p>
          <a:p>
            <a:r>
              <a:rPr lang="en-US" sz="2000" dirty="0" smtClean="0"/>
              <a:t>Both halves of an 8886 (8") or 8871 (20") are useful, but I am currently only using the PF half (PF connector on both the top and bottom). </a:t>
            </a:r>
            <a:endParaRPr lang="en-US" sz="2000" dirty="0"/>
          </a:p>
        </p:txBody>
      </p:sp>
      <p:pic>
        <p:nvPicPr>
          <p:cNvPr id="5" name="Picture 4" descr="DSC_9962.JPG"/>
          <p:cNvPicPr>
            <a:picLocks noChangeAspect="1"/>
          </p:cNvPicPr>
          <p:nvPr/>
        </p:nvPicPr>
        <p:blipFill>
          <a:blip r:embed="rId3"/>
          <a:stretch>
            <a:fillRect/>
          </a:stretch>
        </p:blipFill>
        <p:spPr>
          <a:xfrm>
            <a:off x="3149016" y="4763821"/>
            <a:ext cx="5460569" cy="1899626"/>
          </a:xfrm>
          <a:prstGeom prst="rect">
            <a:avLst/>
          </a:prstGeom>
        </p:spPr>
      </p:pic>
    </p:spTree>
    <p:extLst>
      <p:ext uri="{BB962C8B-B14F-4D97-AF65-F5344CB8AC3E}">
        <p14:creationId xmlns:p14="http://schemas.microsoft.com/office/powerpoint/2010/main" val="2067231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You can build it!</a:t>
            </a:r>
            <a:endParaRPr lang="en-US" dirty="0"/>
          </a:p>
        </p:txBody>
      </p:sp>
      <p:sp>
        <p:nvSpPr>
          <p:cNvPr id="3" name="Content Placeholder 2"/>
          <p:cNvSpPr>
            <a:spLocks noGrp="1"/>
          </p:cNvSpPr>
          <p:nvPr>
            <p:ph idx="1"/>
          </p:nvPr>
        </p:nvSpPr>
        <p:spPr/>
        <p:txBody>
          <a:bodyPr>
            <a:noAutofit/>
          </a:bodyPr>
          <a:lstStyle/>
          <a:p>
            <a:r>
              <a:rPr lang="en-US" sz="2000" dirty="0" smtClean="0"/>
              <a:t>This part of the presentation will be about how you can make these lights.</a:t>
            </a:r>
          </a:p>
          <a:p>
            <a:r>
              <a:rPr lang="en-US" sz="2000" dirty="0" smtClean="0"/>
              <a:t>I'm not going to go into great detail about how to solder or crimp, because there are already many, excellent </a:t>
            </a:r>
            <a:r>
              <a:rPr lang="en-US" sz="2000" dirty="0" err="1" smtClean="0"/>
              <a:t>youtube</a:t>
            </a:r>
            <a:r>
              <a:rPr lang="en-US" sz="2000" dirty="0" smtClean="0"/>
              <a:t> videos on the subject.</a:t>
            </a:r>
          </a:p>
          <a:p>
            <a:r>
              <a:rPr lang="en-US" sz="2000" dirty="0" smtClean="0"/>
              <a:t>Surprisingly, there are few videos on how to wire-wrap, some of them give fairly bad advice, and most of them are about "wire wrapping jewelry"</a:t>
            </a:r>
          </a:p>
          <a:p>
            <a:r>
              <a:rPr lang="en-US" sz="2000" dirty="0" smtClean="0"/>
              <a:t>Glow-in-the-dark LEGO Octopus used throughout for scale - and occasionally as a set of helping hands.</a:t>
            </a:r>
            <a:endParaRPr lang="en-US" sz="2000" dirty="0"/>
          </a:p>
        </p:txBody>
      </p:sp>
    </p:spTree>
    <p:extLst>
      <p:ext uri="{BB962C8B-B14F-4D97-AF65-F5344CB8AC3E}">
        <p14:creationId xmlns:p14="http://schemas.microsoft.com/office/powerpoint/2010/main" val="30437737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Tools</a:t>
            </a:r>
            <a:endParaRPr lang="en-US" dirty="0"/>
          </a:p>
        </p:txBody>
      </p:sp>
      <p:sp>
        <p:nvSpPr>
          <p:cNvPr id="3" name="Content Placeholder 2"/>
          <p:cNvSpPr>
            <a:spLocks noGrp="1"/>
          </p:cNvSpPr>
          <p:nvPr>
            <p:ph idx="1"/>
          </p:nvPr>
        </p:nvSpPr>
        <p:spPr/>
        <p:txBody>
          <a:bodyPr>
            <a:noAutofit/>
          </a:bodyPr>
          <a:lstStyle/>
          <a:p>
            <a:pPr marL="0" indent="0">
              <a:buNone/>
            </a:pPr>
            <a:r>
              <a:rPr lang="en-US" sz="2000" b="1" dirty="0" smtClean="0"/>
              <a:t>You'll need:</a:t>
            </a:r>
          </a:p>
          <a:p>
            <a:r>
              <a:rPr lang="en-US" sz="2000" dirty="0" smtClean="0"/>
              <a:t>Crimper: $35 from </a:t>
            </a:r>
            <a:r>
              <a:rPr lang="en-US" sz="2000" dirty="0" smtClean="0">
                <a:hlinkClick r:id="rId3"/>
              </a:rPr>
              <a:t>Pololu.com</a:t>
            </a:r>
          </a:p>
          <a:p>
            <a:r>
              <a:rPr lang="en-US" sz="2000" dirty="0" smtClean="0"/>
              <a:t>Wire-wrapping tool: $7 from </a:t>
            </a:r>
            <a:r>
              <a:rPr lang="en-US" sz="2000" dirty="0" smtClean="0">
                <a:hlinkClick r:id="rId4"/>
              </a:rPr>
              <a:t>Radio Shack</a:t>
            </a:r>
            <a:r>
              <a:rPr lang="en-US" sz="2000" dirty="0" smtClean="0"/>
              <a:t> </a:t>
            </a:r>
          </a:p>
          <a:p>
            <a:pPr lvl="1"/>
            <a:r>
              <a:rPr lang="en-US" sz="1800" dirty="0" smtClean="0"/>
              <a:t>I've been using a WSU-30: $31 from </a:t>
            </a:r>
            <a:r>
              <a:rPr lang="en-US" sz="1800" dirty="0" smtClean="0">
                <a:hlinkClick r:id="rId5"/>
              </a:rPr>
              <a:t>Amazon</a:t>
            </a:r>
          </a:p>
          <a:p>
            <a:r>
              <a:rPr lang="en-US" sz="2000" dirty="0" err="1" smtClean="0"/>
              <a:t>Multimeter</a:t>
            </a:r>
            <a:r>
              <a:rPr lang="en-US" sz="2000" dirty="0" smtClean="0"/>
              <a:t>: under $10 from </a:t>
            </a:r>
            <a:r>
              <a:rPr lang="en-US" sz="2000" dirty="0" smtClean="0">
                <a:hlinkClick r:id="rId6"/>
              </a:rPr>
              <a:t>various sources </a:t>
            </a:r>
            <a:r>
              <a:rPr lang="en-US" sz="2000" dirty="0" smtClean="0"/>
              <a:t>(you don't need anything fancy)</a:t>
            </a:r>
          </a:p>
          <a:p>
            <a:r>
              <a:rPr lang="en-US" sz="2000" dirty="0" smtClean="0"/>
              <a:t>Wire strippers: $10 from </a:t>
            </a:r>
            <a:r>
              <a:rPr lang="en-US" sz="2000" dirty="0" smtClean="0">
                <a:hlinkClick r:id="rId7"/>
              </a:rPr>
              <a:t>Radio Shack</a:t>
            </a:r>
          </a:p>
          <a:p>
            <a:r>
              <a:rPr lang="en-US" sz="2000" dirty="0" smtClean="0"/>
              <a:t>A Sharp knife, scissors or multi-tool.</a:t>
            </a:r>
          </a:p>
          <a:p>
            <a:r>
              <a:rPr lang="en-US" sz="2000" dirty="0" smtClean="0"/>
              <a:t>A soldering iron (optional): </a:t>
            </a:r>
            <a:r>
              <a:rPr lang="en-US" sz="2000" dirty="0" smtClean="0">
                <a:hlinkClick r:id="rId8"/>
              </a:rPr>
              <a:t>Radio Shack</a:t>
            </a:r>
            <a:r>
              <a:rPr lang="en-US" sz="2000" dirty="0" smtClean="0"/>
              <a:t> sells a cheap "basic" set for $11.</a:t>
            </a:r>
            <a:endParaRPr lang="en-US" sz="2000" dirty="0"/>
          </a:p>
        </p:txBody>
      </p:sp>
    </p:spTree>
    <p:extLst>
      <p:ext uri="{BB962C8B-B14F-4D97-AF65-F5344CB8AC3E}">
        <p14:creationId xmlns:p14="http://schemas.microsoft.com/office/powerpoint/2010/main" val="19008822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all this?</a:t>
            </a:r>
            <a:endParaRPr lang="en-US" dirty="0"/>
          </a:p>
        </p:txBody>
      </p:sp>
      <p:sp>
        <p:nvSpPr>
          <p:cNvPr id="3" name="Content Placeholder 2"/>
          <p:cNvSpPr>
            <a:spLocks noGrp="1"/>
          </p:cNvSpPr>
          <p:nvPr>
            <p:ph idx="1"/>
          </p:nvPr>
        </p:nvSpPr>
        <p:spPr/>
        <p:txBody>
          <a:bodyPr>
            <a:normAutofit/>
          </a:bodyPr>
          <a:lstStyle/>
          <a:p>
            <a:r>
              <a:rPr lang="en-US" sz="2800" dirty="0" smtClean="0"/>
              <a:t>I'll talk about how I came up with the system I'm using.</a:t>
            </a:r>
          </a:p>
          <a:p>
            <a:r>
              <a:rPr lang="en-US" sz="2800" dirty="0" smtClean="0"/>
              <a:t>I'll describe how to do it, step by step.</a:t>
            </a:r>
          </a:p>
          <a:p>
            <a:r>
              <a:rPr lang="en-US" sz="2800" dirty="0" smtClean="0"/>
              <a:t>I'll take questions, show the system installed in a creator lighthouse, and make wire up an LED or two right in front of everybody!</a:t>
            </a:r>
          </a:p>
        </p:txBody>
      </p:sp>
    </p:spTree>
    <p:extLst>
      <p:ext uri="{BB962C8B-B14F-4D97-AF65-F5344CB8AC3E}">
        <p14:creationId xmlns:p14="http://schemas.microsoft.com/office/powerpoint/2010/main" val="39098725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Consumables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27 Ohm, ¼ watt resistors: about $3 for 100</a:t>
            </a:r>
          </a:p>
          <a:p>
            <a:r>
              <a:rPr lang="en-US" dirty="0" smtClean="0"/>
              <a:t>LED's - I used </a:t>
            </a:r>
            <a:r>
              <a:rPr lang="en-US" dirty="0" smtClean="0">
                <a:hlinkClick r:id="rId3"/>
              </a:rPr>
              <a:t>VCC VAOL-3GWY4</a:t>
            </a:r>
            <a:r>
              <a:rPr lang="en-US" dirty="0" smtClean="0"/>
              <a:t> from Allied Electronics: about $27 for 100</a:t>
            </a:r>
          </a:p>
          <a:p>
            <a:r>
              <a:rPr lang="en-US" dirty="0" smtClean="0"/>
              <a:t>Some wire-wrapping wire: $6 per 50' from </a:t>
            </a:r>
            <a:r>
              <a:rPr lang="en-US" dirty="0" smtClean="0">
                <a:hlinkClick r:id="rId4"/>
              </a:rPr>
              <a:t>Radio Shack</a:t>
            </a:r>
          </a:p>
          <a:p>
            <a:pPr lvl="1"/>
            <a:r>
              <a:rPr lang="en-US" dirty="0" smtClean="0"/>
              <a:t> I recommend at least to different colored 50' spools.</a:t>
            </a:r>
          </a:p>
          <a:p>
            <a:r>
              <a:rPr lang="en-US" dirty="0" smtClean="0"/>
              <a:t>1x1 Pin Crimp Connector Housings: $.60 per 25-pack at </a:t>
            </a:r>
            <a:r>
              <a:rPr lang="en-US" dirty="0" smtClean="0">
                <a:hlinkClick r:id="rId5"/>
              </a:rPr>
              <a:t>pololu.com</a:t>
            </a:r>
          </a:p>
          <a:p>
            <a:r>
              <a:rPr lang="en-US" dirty="0" smtClean="0"/>
              <a:t>1x2 Pin Crimp Connector Housings:  $.70 per 25-pack at </a:t>
            </a:r>
            <a:r>
              <a:rPr lang="en-US" dirty="0" smtClean="0">
                <a:hlinkClick r:id="rId6"/>
              </a:rPr>
              <a:t>pololu.com</a:t>
            </a:r>
          </a:p>
          <a:p>
            <a:r>
              <a:rPr lang="en-US" dirty="0" smtClean="0"/>
              <a:t>1x4 Pin Crimp Connector Housings: $.60 per 10-pack at </a:t>
            </a:r>
            <a:r>
              <a:rPr lang="en-US" dirty="0" smtClean="0">
                <a:hlinkClick r:id="rId7"/>
              </a:rPr>
              <a:t>pololu.com</a:t>
            </a:r>
          </a:p>
          <a:p>
            <a:r>
              <a:rPr lang="en-US" dirty="0" smtClean="0"/>
              <a:t>Male Crimp Pins: $8 per 100-pack at </a:t>
            </a:r>
            <a:r>
              <a:rPr lang="en-US" dirty="0" smtClean="0">
                <a:hlinkClick r:id="rId8"/>
              </a:rPr>
              <a:t>pololu.com</a:t>
            </a:r>
          </a:p>
          <a:p>
            <a:r>
              <a:rPr lang="en-US" dirty="0" smtClean="0"/>
              <a:t>Female Crimp Pins: $6 per 100-pack at </a:t>
            </a:r>
            <a:r>
              <a:rPr lang="en-US" dirty="0" smtClean="0">
                <a:hlinkClick r:id="rId9"/>
              </a:rPr>
              <a:t>pololu.com</a:t>
            </a:r>
            <a:endParaRPr lang="en-US" dirty="0" smtClean="0"/>
          </a:p>
          <a:p>
            <a:r>
              <a:rPr lang="en-US" dirty="0" smtClean="0"/>
              <a:t>Breadboards: $6 each at </a:t>
            </a:r>
            <a:r>
              <a:rPr lang="en-US" dirty="0" smtClean="0">
                <a:hlinkClick r:id="rId10"/>
              </a:rPr>
              <a:t>Amazon</a:t>
            </a:r>
            <a:endParaRPr lang="en-US" dirty="0" smtClean="0"/>
          </a:p>
          <a:p>
            <a:pPr lvl="1"/>
            <a:r>
              <a:rPr lang="en-US" dirty="0" smtClean="0"/>
              <a:t>I like these because the "power rails" are detachable.</a:t>
            </a:r>
          </a:p>
          <a:p>
            <a:r>
              <a:rPr lang="en-US" dirty="0" smtClean="0"/>
              <a:t>Battery boxes: $1- $2 each at </a:t>
            </a:r>
            <a:r>
              <a:rPr lang="en-US" dirty="0" smtClean="0">
                <a:hlinkClick r:id="rId11"/>
              </a:rPr>
              <a:t>pololu.com</a:t>
            </a:r>
            <a:r>
              <a:rPr lang="en-US" dirty="0" smtClean="0"/>
              <a:t> </a:t>
            </a:r>
            <a:endParaRPr lang="en-US" dirty="0"/>
          </a:p>
        </p:txBody>
      </p:sp>
    </p:spTree>
    <p:extLst>
      <p:ext uri="{BB962C8B-B14F-4D97-AF65-F5344CB8AC3E}">
        <p14:creationId xmlns:p14="http://schemas.microsoft.com/office/powerpoint/2010/main" val="11368216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Voltage Regulators</a:t>
            </a:r>
            <a:endParaRPr lang="en-US" dirty="0"/>
          </a:p>
        </p:txBody>
      </p:sp>
      <p:sp>
        <p:nvSpPr>
          <p:cNvPr id="3" name="Content Placeholder 2"/>
          <p:cNvSpPr>
            <a:spLocks noGrp="1"/>
          </p:cNvSpPr>
          <p:nvPr>
            <p:ph idx="1"/>
          </p:nvPr>
        </p:nvSpPr>
        <p:spPr/>
        <p:txBody>
          <a:bodyPr>
            <a:normAutofit/>
          </a:bodyPr>
          <a:lstStyle/>
          <a:p>
            <a:r>
              <a:rPr lang="en-US" sz="2400" dirty="0" smtClean="0">
                <a:hlinkClick r:id="rId3"/>
              </a:rPr>
              <a:t>http://www.pololu.com/catalog/product/2118</a:t>
            </a:r>
            <a:r>
              <a:rPr lang="en-US" sz="2400" dirty="0" smtClean="0"/>
              <a:t> (Adjustable Step-up, Step-down)</a:t>
            </a:r>
          </a:p>
          <a:p>
            <a:pPr lvl="1"/>
            <a:r>
              <a:rPr lang="en-US" sz="2000" dirty="0" smtClean="0"/>
              <a:t>$6, Works great with battery boxes to adjust the brightness.</a:t>
            </a:r>
          </a:p>
          <a:p>
            <a:r>
              <a:rPr lang="en-US" sz="2400" dirty="0" smtClean="0">
                <a:hlinkClick r:id="rId4"/>
              </a:rPr>
              <a:t>http://www.pololu.com/catalog/product/2097</a:t>
            </a:r>
            <a:r>
              <a:rPr lang="en-US" sz="2400" dirty="0" smtClean="0"/>
              <a:t> (3.3v Step-down) </a:t>
            </a:r>
          </a:p>
          <a:p>
            <a:pPr lvl="1"/>
            <a:r>
              <a:rPr lang="en-US" sz="2000" dirty="0" smtClean="0"/>
              <a:t>$4, Works with PF to adjust the brightness.</a:t>
            </a:r>
            <a:endParaRPr lang="en-US" sz="1800" dirty="0" smtClean="0"/>
          </a:p>
          <a:p>
            <a:r>
              <a:rPr lang="en-US" sz="2400" dirty="0" smtClean="0"/>
              <a:t>The 2118 is great for testing, but the 2097 (3.3v step-down) is ideal for use with PF.</a:t>
            </a:r>
          </a:p>
        </p:txBody>
      </p:sp>
    </p:spTree>
    <p:extLst>
      <p:ext uri="{BB962C8B-B14F-4D97-AF65-F5344CB8AC3E}">
        <p14:creationId xmlns:p14="http://schemas.microsoft.com/office/powerpoint/2010/main" val="35500450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Building the Lights - Step 1</a:t>
            </a:r>
            <a:endParaRPr lang="en-US" dirty="0"/>
          </a:p>
        </p:txBody>
      </p:sp>
      <p:sp>
        <p:nvSpPr>
          <p:cNvPr id="3" name="Content Placeholder 2"/>
          <p:cNvSpPr>
            <a:spLocks noGrp="1"/>
          </p:cNvSpPr>
          <p:nvPr>
            <p:ph idx="1"/>
          </p:nvPr>
        </p:nvSpPr>
        <p:spPr/>
        <p:txBody>
          <a:bodyPr anchor="t">
            <a:normAutofit/>
          </a:bodyPr>
          <a:lstStyle/>
          <a:p>
            <a:r>
              <a:rPr lang="en-US" sz="2000" dirty="0" smtClean="0"/>
              <a:t>Pick a color of your 30-gauge wrapping wire</a:t>
            </a:r>
          </a:p>
          <a:p>
            <a:pPr lvl="1"/>
            <a:r>
              <a:rPr lang="en-US" sz="1800" dirty="0" smtClean="0"/>
              <a:t>We'll refer to this is negative, "-", or GND</a:t>
            </a:r>
          </a:p>
          <a:p>
            <a:r>
              <a:rPr lang="en-US" sz="2000" dirty="0" smtClean="0"/>
              <a:t>Strip about 1/2" off the end leaving the rest attached to the spool</a:t>
            </a:r>
            <a:endParaRPr lang="en-US" sz="2000" dirty="0"/>
          </a:p>
        </p:txBody>
      </p:sp>
      <p:pic>
        <p:nvPicPr>
          <p:cNvPr id="5" name="Picture 4" descr="Step 1.JPG"/>
          <p:cNvPicPr>
            <a:picLocks noChangeAspect="1"/>
          </p:cNvPicPr>
          <p:nvPr/>
        </p:nvPicPr>
        <p:blipFill rotWithShape="1">
          <a:blip r:embed="rId3"/>
          <a:srcRect t="19796" r="4372" b="6711"/>
          <a:stretch/>
        </p:blipFill>
        <p:spPr>
          <a:xfrm>
            <a:off x="2666998" y="3583459"/>
            <a:ext cx="6861167" cy="3274541"/>
          </a:xfrm>
          <a:prstGeom prst="rect">
            <a:avLst/>
          </a:prstGeom>
        </p:spPr>
      </p:pic>
    </p:spTree>
    <p:extLst>
      <p:ext uri="{BB962C8B-B14F-4D97-AF65-F5344CB8AC3E}">
        <p14:creationId xmlns:p14="http://schemas.microsoft.com/office/powerpoint/2010/main" val="10201015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the Lights - Step 2</a:t>
            </a:r>
            <a:endParaRPr lang="en-US" dirty="0"/>
          </a:p>
        </p:txBody>
      </p:sp>
      <p:sp>
        <p:nvSpPr>
          <p:cNvPr id="3" name="Content Placeholder 2"/>
          <p:cNvSpPr>
            <a:spLocks noGrp="1"/>
          </p:cNvSpPr>
          <p:nvPr>
            <p:ph idx="1"/>
          </p:nvPr>
        </p:nvSpPr>
        <p:spPr/>
        <p:txBody>
          <a:bodyPr anchor="t"/>
          <a:lstStyle/>
          <a:p>
            <a:r>
              <a:rPr lang="en-US" dirty="0" smtClean="0"/>
              <a:t>Insert the stripped end into the small hole in the wire-wrapping tool</a:t>
            </a:r>
          </a:p>
          <a:p>
            <a:r>
              <a:rPr lang="en-US" dirty="0" smtClean="0"/>
              <a:t>Insert the short leg of the LED into the wire-wrapping tool's large hole</a:t>
            </a:r>
          </a:p>
          <a:p>
            <a:r>
              <a:rPr lang="en-US" dirty="0" smtClean="0"/>
              <a:t>Hold the wire and LED in place, and twist the wire-wrapping tool clockwise</a:t>
            </a:r>
          </a:p>
          <a:p>
            <a:r>
              <a:rPr lang="en-US" dirty="0" smtClean="0"/>
              <a:t>After 5-6 twists, you'll have a good connection! </a:t>
            </a:r>
          </a:p>
        </p:txBody>
      </p:sp>
      <p:pic>
        <p:nvPicPr>
          <p:cNvPr id="4" name="Picture 3" descr="Step 2a.JPG"/>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231524" y="3831183"/>
            <a:ext cx="4365190" cy="2915691"/>
          </a:xfrm>
          <a:prstGeom prst="rect">
            <a:avLst/>
          </a:prstGeom>
        </p:spPr>
      </p:pic>
      <p:pic>
        <p:nvPicPr>
          <p:cNvPr id="5" name="Picture 4" descr="Step 2b.JPG"/>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l="36790" t="50836" r="26210" b="20769"/>
          <a:stretch/>
        </p:blipFill>
        <p:spPr>
          <a:xfrm>
            <a:off x="6266410" y="3831183"/>
            <a:ext cx="5707289" cy="2918998"/>
          </a:xfrm>
          <a:prstGeom prst="rect">
            <a:avLst/>
          </a:prstGeom>
        </p:spPr>
      </p:pic>
    </p:spTree>
    <p:extLst>
      <p:ext uri="{BB962C8B-B14F-4D97-AF65-F5344CB8AC3E}">
        <p14:creationId xmlns:p14="http://schemas.microsoft.com/office/powerpoint/2010/main" val="18430297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Building the Lights - Step 3 </a:t>
            </a:r>
            <a:endParaRPr lang="en-US" dirty="0"/>
          </a:p>
        </p:txBody>
      </p:sp>
      <p:sp>
        <p:nvSpPr>
          <p:cNvPr id="3" name="Content Placeholder 2"/>
          <p:cNvSpPr>
            <a:spLocks noGrp="1"/>
          </p:cNvSpPr>
          <p:nvPr>
            <p:ph idx="1"/>
          </p:nvPr>
        </p:nvSpPr>
        <p:spPr/>
        <p:txBody>
          <a:bodyPr anchor="t">
            <a:normAutofit/>
          </a:bodyPr>
          <a:lstStyle/>
          <a:p>
            <a:r>
              <a:rPr lang="en-US" sz="2400" dirty="0" smtClean="0"/>
              <a:t>Pick a different color of your 30-gauge wrapping wire</a:t>
            </a:r>
          </a:p>
          <a:p>
            <a:r>
              <a:rPr lang="en-US" sz="2400" dirty="0" smtClean="0"/>
              <a:t>We'll call this positive or "+" </a:t>
            </a:r>
          </a:p>
          <a:p>
            <a:r>
              <a:rPr lang="en-US" sz="2400" dirty="0" smtClean="0"/>
              <a:t>Cut about 1 &amp; 1/2 inches of wire from the spool</a:t>
            </a:r>
          </a:p>
          <a:p>
            <a:r>
              <a:rPr lang="en-US" sz="2400" dirty="0" smtClean="0"/>
              <a:t>Strip about 1/2" from both ends.</a:t>
            </a:r>
            <a:endParaRPr lang="en-US" sz="2400" dirty="0"/>
          </a:p>
        </p:txBody>
      </p:sp>
      <p:pic>
        <p:nvPicPr>
          <p:cNvPr id="4" name="Picture 3" descr="Step 3a.JPG"/>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14730" t="38113" r="21665"/>
          <a:stretch/>
        </p:blipFill>
        <p:spPr>
          <a:xfrm>
            <a:off x="6209260" y="3841159"/>
            <a:ext cx="5172738" cy="2822288"/>
          </a:xfrm>
          <a:prstGeom prst="rect">
            <a:avLst/>
          </a:prstGeom>
        </p:spPr>
      </p:pic>
    </p:spTree>
    <p:extLst>
      <p:ext uri="{BB962C8B-B14F-4D97-AF65-F5344CB8AC3E}">
        <p14:creationId xmlns:p14="http://schemas.microsoft.com/office/powerpoint/2010/main" val="20484165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Building the Lights - Step 3 (Continued)</a:t>
            </a:r>
            <a:endParaRPr lang="en-US" dirty="0"/>
          </a:p>
        </p:txBody>
      </p:sp>
      <p:sp>
        <p:nvSpPr>
          <p:cNvPr id="3" name="Content Placeholder 2"/>
          <p:cNvSpPr>
            <a:spLocks noGrp="1"/>
          </p:cNvSpPr>
          <p:nvPr>
            <p:ph idx="1"/>
          </p:nvPr>
        </p:nvSpPr>
        <p:spPr/>
        <p:txBody>
          <a:bodyPr anchor="t"/>
          <a:lstStyle/>
          <a:p>
            <a:r>
              <a:rPr lang="en-US" dirty="0" smtClean="0"/>
              <a:t>Wire wrap one end to the long lead on the LED (See Step 2)</a:t>
            </a:r>
          </a:p>
          <a:p>
            <a:r>
              <a:rPr lang="en-US" dirty="0" smtClean="0"/>
              <a:t>Wire wrap the other end to either lead of a 27 Ohm resistor</a:t>
            </a:r>
          </a:p>
          <a:p>
            <a:r>
              <a:rPr lang="en-US" dirty="0" smtClean="0"/>
              <a:t>Strip another 1/2" off the end of a new piece of the same color wrapping wire, leaving the rest on the spool</a:t>
            </a:r>
          </a:p>
          <a:p>
            <a:r>
              <a:rPr lang="en-US" dirty="0" smtClean="0"/>
              <a:t>Wire wrap this to the unused lead of the 27 Ohm resistor</a:t>
            </a:r>
          </a:p>
          <a:p>
            <a:endParaRPr lang="en-US" dirty="0"/>
          </a:p>
        </p:txBody>
      </p:sp>
      <p:pic>
        <p:nvPicPr>
          <p:cNvPr id="4" name="Picture 3" descr="Step 3b.JPG"/>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r="32826"/>
          <a:stretch/>
        </p:blipFill>
        <p:spPr>
          <a:xfrm>
            <a:off x="2137719" y="4114828"/>
            <a:ext cx="2508422" cy="2548619"/>
          </a:xfrm>
          <a:prstGeom prst="rect">
            <a:avLst/>
          </a:prstGeom>
        </p:spPr>
      </p:pic>
      <p:pic>
        <p:nvPicPr>
          <p:cNvPr id="5" name="Picture 4" descr="Step 3c.JPG"/>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r="41860"/>
          <a:stretch/>
        </p:blipFill>
        <p:spPr>
          <a:xfrm>
            <a:off x="5016843" y="4109821"/>
            <a:ext cx="2224217" cy="2553626"/>
          </a:xfrm>
          <a:prstGeom prst="rect">
            <a:avLst/>
          </a:prstGeom>
        </p:spPr>
      </p:pic>
      <p:pic>
        <p:nvPicPr>
          <p:cNvPr id="6" name="Picture 5" descr="Step 3d.JPG"/>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Lst>
          </a:blip>
          <a:stretch>
            <a:fillRect/>
          </a:stretch>
        </p:blipFill>
        <p:spPr>
          <a:xfrm>
            <a:off x="7611762" y="3757238"/>
            <a:ext cx="4394044" cy="2933024"/>
          </a:xfrm>
          <a:prstGeom prst="rect">
            <a:avLst/>
          </a:prstGeom>
        </p:spPr>
      </p:pic>
    </p:spTree>
    <p:extLst>
      <p:ext uri="{BB962C8B-B14F-4D97-AF65-F5344CB8AC3E}">
        <p14:creationId xmlns:p14="http://schemas.microsoft.com/office/powerpoint/2010/main" val="4925232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the Lights - Step 4 </a:t>
            </a:r>
            <a:endParaRPr lang="en-US" dirty="0"/>
          </a:p>
        </p:txBody>
      </p:sp>
      <p:sp>
        <p:nvSpPr>
          <p:cNvPr id="3" name="Content Placeholder 2"/>
          <p:cNvSpPr>
            <a:spLocks noGrp="1"/>
          </p:cNvSpPr>
          <p:nvPr>
            <p:ph idx="1"/>
          </p:nvPr>
        </p:nvSpPr>
        <p:spPr/>
        <p:txBody>
          <a:bodyPr anchor="t"/>
          <a:lstStyle/>
          <a:p>
            <a:r>
              <a:rPr lang="en-US" dirty="0" smtClean="0"/>
              <a:t>Cut the excess off of each of the LED's and resistor's leads</a:t>
            </a:r>
          </a:p>
          <a:p>
            <a:r>
              <a:rPr lang="en-US" dirty="0" smtClean="0"/>
              <a:t>Optionally, tie a knot in the wire close to the LED &amp; resistor - this will help relieve strain on those connections.</a:t>
            </a:r>
          </a:p>
          <a:p>
            <a:r>
              <a:rPr lang="en-US" dirty="0" smtClean="0"/>
              <a:t>Stretch out the wire (still attached to the spool) so both colors are of an equal length, then cut to desired length.</a:t>
            </a:r>
            <a:endParaRPr lang="en-US" dirty="0"/>
          </a:p>
        </p:txBody>
      </p:sp>
      <p:pic>
        <p:nvPicPr>
          <p:cNvPr id="4" name="Picture 3" descr="Step 4a.JPG"/>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2472" t="47869" r="27379" b="12369"/>
          <a:stretch/>
        </p:blipFill>
        <p:spPr>
          <a:xfrm>
            <a:off x="810000" y="3898956"/>
            <a:ext cx="5214552" cy="2764492"/>
          </a:xfrm>
          <a:prstGeom prst="rect">
            <a:avLst/>
          </a:prstGeom>
        </p:spPr>
      </p:pic>
      <p:pic>
        <p:nvPicPr>
          <p:cNvPr id="5" name="Picture 4" descr="Step 4b.JPG"/>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t="15135" r="24959" b="10850"/>
          <a:stretch/>
        </p:blipFill>
        <p:spPr>
          <a:xfrm>
            <a:off x="6796217" y="3898956"/>
            <a:ext cx="4184820" cy="2760758"/>
          </a:xfrm>
          <a:prstGeom prst="rect">
            <a:avLst/>
          </a:prstGeom>
        </p:spPr>
      </p:pic>
    </p:spTree>
    <p:extLst>
      <p:ext uri="{BB962C8B-B14F-4D97-AF65-F5344CB8AC3E}">
        <p14:creationId xmlns:p14="http://schemas.microsoft.com/office/powerpoint/2010/main" val="23701771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Building the Lights - Step 5</a:t>
            </a:r>
            <a:endParaRPr lang="en-US" dirty="0"/>
          </a:p>
        </p:txBody>
      </p:sp>
      <p:sp>
        <p:nvSpPr>
          <p:cNvPr id="3" name="Content Placeholder 2"/>
          <p:cNvSpPr>
            <a:spLocks noGrp="1"/>
          </p:cNvSpPr>
          <p:nvPr>
            <p:ph idx="1"/>
          </p:nvPr>
        </p:nvSpPr>
        <p:spPr/>
        <p:txBody>
          <a:bodyPr anchor="t">
            <a:normAutofit/>
          </a:bodyPr>
          <a:lstStyle/>
          <a:p>
            <a:r>
              <a:rPr lang="en-US" sz="2000" dirty="0" smtClean="0"/>
              <a:t>Strip about 1/4" off of each of the colors</a:t>
            </a:r>
          </a:p>
          <a:p>
            <a:r>
              <a:rPr lang="en-US" sz="2000" dirty="0" smtClean="0"/>
              <a:t>Fold that 1/4" of bare metal back on to itself.</a:t>
            </a:r>
          </a:p>
          <a:p>
            <a:r>
              <a:rPr lang="en-US" sz="2000" dirty="0" smtClean="0"/>
              <a:t>Crimp each of these wires into a male crimp pin.</a:t>
            </a:r>
          </a:p>
          <a:p>
            <a:endParaRPr lang="en-US" sz="2000" dirty="0" smtClean="0"/>
          </a:p>
          <a:p>
            <a:endParaRPr lang="en-US" sz="2000" dirty="0"/>
          </a:p>
        </p:txBody>
      </p:sp>
      <p:pic>
        <p:nvPicPr>
          <p:cNvPr id="4" name="Picture 3" descr="Step 5a.JPG"/>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t="9587" r="27847"/>
          <a:stretch/>
        </p:blipFill>
        <p:spPr>
          <a:xfrm>
            <a:off x="355671" y="3708405"/>
            <a:ext cx="1759393" cy="1471587"/>
          </a:xfrm>
          <a:prstGeom prst="rect">
            <a:avLst/>
          </a:prstGeom>
        </p:spPr>
      </p:pic>
      <p:pic>
        <p:nvPicPr>
          <p:cNvPr id="5" name="Picture 4" descr="Step 5b.JPG"/>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l="54510" t="45588" r="26740" b="27840"/>
          <a:stretch/>
        </p:blipFill>
        <p:spPr>
          <a:xfrm>
            <a:off x="2224216" y="3698215"/>
            <a:ext cx="3101120" cy="2933503"/>
          </a:xfrm>
          <a:prstGeom prst="rect">
            <a:avLst/>
          </a:prstGeom>
        </p:spPr>
      </p:pic>
      <p:pic>
        <p:nvPicPr>
          <p:cNvPr id="7" name="Picture 6" descr="Step 5d.JPG"/>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40000" contrast="-40000"/>
                    </a14:imgEffect>
                  </a14:imgLayer>
                </a14:imgProps>
              </a:ext>
            </a:extLst>
          </a:blip>
          <a:srcRect l="37323" b="1373"/>
          <a:stretch/>
        </p:blipFill>
        <p:spPr>
          <a:xfrm>
            <a:off x="7784757" y="2103963"/>
            <a:ext cx="3937875" cy="4136200"/>
          </a:xfrm>
          <a:prstGeom prst="rect">
            <a:avLst/>
          </a:prstGeom>
        </p:spPr>
      </p:pic>
      <p:pic>
        <p:nvPicPr>
          <p:cNvPr id="6" name="Picture 5" descr="Step 5c.JPG"/>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40000" contrast="-40000"/>
                    </a14:imgEffect>
                  </a14:imgLayer>
                </a14:imgProps>
              </a:ext>
            </a:extLst>
          </a:blip>
          <a:srcRect l="38097" t="65577" r="18829" b="2777"/>
          <a:stretch/>
        </p:blipFill>
        <p:spPr>
          <a:xfrm>
            <a:off x="4792813" y="4947446"/>
            <a:ext cx="3869273" cy="1684272"/>
          </a:xfrm>
          <a:prstGeom prst="rect">
            <a:avLst/>
          </a:prstGeom>
        </p:spPr>
      </p:pic>
    </p:spTree>
    <p:extLst>
      <p:ext uri="{BB962C8B-B14F-4D97-AF65-F5344CB8AC3E}">
        <p14:creationId xmlns:p14="http://schemas.microsoft.com/office/powerpoint/2010/main" val="12873474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Building the Lights - Step 6</a:t>
            </a:r>
            <a:endParaRPr lang="en-US" dirty="0"/>
          </a:p>
        </p:txBody>
      </p:sp>
      <p:sp>
        <p:nvSpPr>
          <p:cNvPr id="3" name="Content Placeholder 2"/>
          <p:cNvSpPr>
            <a:spLocks noGrp="1"/>
          </p:cNvSpPr>
          <p:nvPr>
            <p:ph idx="1"/>
          </p:nvPr>
        </p:nvSpPr>
        <p:spPr/>
        <p:txBody>
          <a:bodyPr anchor="t"/>
          <a:lstStyle/>
          <a:p>
            <a:r>
              <a:rPr lang="en-US" dirty="0" smtClean="0"/>
              <a:t>Be careful to line up the pin in the crimp tool correctly, and the wire in the crimp pin correctly.  This will likely take some practice (I'm still not terribly good at it)</a:t>
            </a:r>
          </a:p>
          <a:p>
            <a:r>
              <a:rPr lang="en-US" dirty="0" smtClean="0"/>
              <a:t>Insert each male crimp pin into a 1x1 pin crimp housing.  You can tell if you've made a good crimp because the pin will go easily into the housing, and snap into place.</a:t>
            </a:r>
          </a:p>
          <a:p>
            <a:endParaRPr lang="en-US" dirty="0" smtClean="0"/>
          </a:p>
          <a:p>
            <a:endParaRPr lang="en-US" dirty="0"/>
          </a:p>
        </p:txBody>
      </p:sp>
      <p:pic>
        <p:nvPicPr>
          <p:cNvPr id="4" name="Picture 3" descr="Step 6a.JPG"/>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52133" t="19603" r="12694" b="36263"/>
          <a:stretch/>
        </p:blipFill>
        <p:spPr>
          <a:xfrm>
            <a:off x="3404621" y="3611248"/>
            <a:ext cx="3221768" cy="3052200"/>
          </a:xfrm>
          <a:prstGeom prst="rect">
            <a:avLst/>
          </a:prstGeom>
        </p:spPr>
      </p:pic>
      <p:pic>
        <p:nvPicPr>
          <p:cNvPr id="5" name="Picture 4" descr="Step 6b.JPG"/>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6722076" y="3611247"/>
            <a:ext cx="4555523" cy="3052200"/>
          </a:xfrm>
          <a:prstGeom prst="rect">
            <a:avLst/>
          </a:prstGeom>
        </p:spPr>
      </p:pic>
    </p:spTree>
    <p:extLst>
      <p:ext uri="{BB962C8B-B14F-4D97-AF65-F5344CB8AC3E}">
        <p14:creationId xmlns:p14="http://schemas.microsoft.com/office/powerpoint/2010/main" val="2321968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Options for Power Supply - AA or AAA batteries</a:t>
            </a:r>
            <a:endParaRPr lang="en-US" dirty="0"/>
          </a:p>
        </p:txBody>
      </p:sp>
      <p:sp>
        <p:nvSpPr>
          <p:cNvPr id="3" name="Content Placeholder 2"/>
          <p:cNvSpPr>
            <a:spLocks noGrp="1"/>
          </p:cNvSpPr>
          <p:nvPr>
            <p:ph idx="1"/>
          </p:nvPr>
        </p:nvSpPr>
        <p:spPr>
          <a:xfrm>
            <a:off x="818712" y="2222287"/>
            <a:ext cx="10554574" cy="4253158"/>
          </a:xfrm>
        </p:spPr>
        <p:txBody>
          <a:bodyPr>
            <a:noAutofit/>
          </a:bodyPr>
          <a:lstStyle/>
          <a:p>
            <a:r>
              <a:rPr lang="en-US" sz="2400" dirty="0" smtClean="0"/>
              <a:t>The easiest by far is a simple battery box.</a:t>
            </a:r>
          </a:p>
          <a:p>
            <a:pPr lvl="1"/>
            <a:r>
              <a:rPr lang="en-US" sz="2000" dirty="0" smtClean="0"/>
              <a:t>You can get them from all over the place, I like the ones with a built-in switch.</a:t>
            </a:r>
          </a:p>
          <a:p>
            <a:r>
              <a:rPr lang="en-US" sz="2400" dirty="0" smtClean="0"/>
              <a:t>If you plan on using rechargeable batteries:</a:t>
            </a:r>
          </a:p>
          <a:p>
            <a:pPr lvl="1"/>
            <a:r>
              <a:rPr lang="en-US" sz="2000" dirty="0" smtClean="0"/>
              <a:t>a two-cell box will give you 2.4v, and a fairly dim light</a:t>
            </a:r>
          </a:p>
          <a:p>
            <a:pPr lvl="1"/>
            <a:r>
              <a:rPr lang="en-US" sz="2000" dirty="0" smtClean="0"/>
              <a:t>a three-cell box will give you 3.6v, for a nice, bright light</a:t>
            </a:r>
          </a:p>
          <a:p>
            <a:r>
              <a:rPr lang="en-US" sz="2400" dirty="0" smtClean="0"/>
              <a:t>If you are using alkaline batteries, a two-cell box will give you 3v</a:t>
            </a:r>
          </a:p>
          <a:p>
            <a:r>
              <a:rPr lang="en-US" sz="2400" dirty="0" smtClean="0"/>
              <a:t>AA's will last longer than AAA's, but are bulkier.</a:t>
            </a:r>
          </a:p>
          <a:p>
            <a:r>
              <a:rPr lang="en-US" sz="2400" dirty="0" smtClean="0"/>
              <a:t>If you're using this approach, simply crimp the two battery terminals into male pins, then insert them into a 1x2 pin crimp housing.</a:t>
            </a:r>
          </a:p>
        </p:txBody>
      </p:sp>
    </p:spTree>
    <p:extLst>
      <p:ext uri="{BB962C8B-B14F-4D97-AF65-F5344CB8AC3E}">
        <p14:creationId xmlns:p14="http://schemas.microsoft.com/office/powerpoint/2010/main" val="26179758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Why bother?</a:t>
            </a:r>
            <a:endParaRPr lang="en-US" dirty="0"/>
          </a:p>
        </p:txBody>
      </p:sp>
      <p:sp>
        <p:nvSpPr>
          <p:cNvPr id="3" name="Content Placeholder 2"/>
          <p:cNvSpPr>
            <a:spLocks noGrp="1"/>
          </p:cNvSpPr>
          <p:nvPr>
            <p:ph idx="1"/>
          </p:nvPr>
        </p:nvSpPr>
        <p:spPr>
          <a:xfrm>
            <a:off x="818712" y="2222287"/>
            <a:ext cx="10554574" cy="4066546"/>
          </a:xfrm>
        </p:spPr>
        <p:txBody>
          <a:bodyPr anchor="t">
            <a:normAutofit/>
          </a:bodyPr>
          <a:lstStyle/>
          <a:p>
            <a:r>
              <a:rPr lang="en-US" sz="2400" dirty="0" smtClean="0"/>
              <a:t>Commercially available LEGO and 3rd party lights don't meet my needs.</a:t>
            </a:r>
          </a:p>
          <a:p>
            <a:r>
              <a:rPr lang="en-US" sz="2400" dirty="0" smtClean="0"/>
              <a:t>Fixed length leads, and connectors that cannot pass through a technic hole,  or LED's that will not fit inside a 1x1 round brick.  All commercially available kits have at least one of these problems. </a:t>
            </a:r>
          </a:p>
          <a:p>
            <a:r>
              <a:rPr lang="en-US" sz="2400" dirty="0" smtClean="0"/>
              <a:t>Pre-made kits are 2-3 times the price of DIY lighting, </a:t>
            </a:r>
            <a:br>
              <a:rPr lang="en-US" sz="2400" dirty="0" smtClean="0"/>
            </a:br>
            <a:r>
              <a:rPr lang="en-US" sz="2400" dirty="0" smtClean="0"/>
              <a:t>making it prohibitively expensive for anything other </a:t>
            </a:r>
            <a:br>
              <a:rPr lang="en-US" sz="2400" dirty="0" smtClean="0"/>
            </a:br>
            <a:r>
              <a:rPr lang="en-US" sz="2400" dirty="0" smtClean="0"/>
              <a:t>than a small MOC.  </a:t>
            </a:r>
          </a:p>
          <a:p>
            <a:r>
              <a:rPr lang="en-US" sz="2400" dirty="0" smtClean="0"/>
              <a:t>I want to spend my money on bricks, not lights!</a:t>
            </a:r>
          </a:p>
          <a:p>
            <a:endParaRPr lang="en-US" sz="2400" dirty="0"/>
          </a:p>
        </p:txBody>
      </p:sp>
      <p:pic>
        <p:nvPicPr>
          <p:cNvPr id="4" name="Picture 3" descr="Technic Holes.png"/>
          <p:cNvPicPr>
            <a:picLocks noChangeAspect="1"/>
          </p:cNvPicPr>
          <p:nvPr/>
        </p:nvPicPr>
        <p:blipFill>
          <a:blip r:embed="rId3"/>
          <a:stretch>
            <a:fillRect/>
          </a:stretch>
        </p:blipFill>
        <p:spPr>
          <a:xfrm>
            <a:off x="9069321" y="4688438"/>
            <a:ext cx="2743200" cy="2008491"/>
          </a:xfrm>
          <a:prstGeom prst="rect">
            <a:avLst/>
          </a:prstGeom>
        </p:spPr>
      </p:pic>
    </p:spTree>
    <p:extLst>
      <p:ext uri="{BB962C8B-B14F-4D97-AF65-F5344CB8AC3E}">
        <p14:creationId xmlns:p14="http://schemas.microsoft.com/office/powerpoint/2010/main" val="32094198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Options for Power Supply - AA or AAA batteries</a:t>
            </a:r>
            <a:endParaRPr lang="en-US" dirty="0"/>
          </a:p>
        </p:txBody>
      </p:sp>
      <p:pic>
        <p:nvPicPr>
          <p:cNvPr id="4" name="Content Placeholder 3" descr="Complete with Battery Box.JPG"/>
          <p:cNvPicPr>
            <a:picLocks noGrp="1" noChangeAspect="1"/>
          </p:cNvPicPr>
          <p:nvPr>
            <p:ph idx="1"/>
          </p:nvPr>
        </p:nvPicPr>
        <p:blipFill>
          <a:blip r:embed="rId3"/>
          <a:stretch>
            <a:fillRect/>
          </a:stretch>
        </p:blipFill>
        <p:spPr>
          <a:xfrm>
            <a:off x="4527035" y="1993691"/>
            <a:ext cx="6854963" cy="4661374"/>
          </a:xfrm>
        </p:spPr>
      </p:pic>
      <p:pic>
        <p:nvPicPr>
          <p:cNvPr id="3" name="Picture 2" descr="Lighting with Battery Box.png"/>
          <p:cNvPicPr>
            <a:picLocks noChangeAspect="1"/>
          </p:cNvPicPr>
          <p:nvPr/>
        </p:nvPicPr>
        <p:blipFill>
          <a:blip r:embed="rId4"/>
          <a:stretch>
            <a:fillRect/>
          </a:stretch>
        </p:blipFill>
        <p:spPr>
          <a:xfrm>
            <a:off x="164351" y="3179548"/>
            <a:ext cx="4514606" cy="2289660"/>
          </a:xfrm>
          <a:prstGeom prst="rect">
            <a:avLst/>
          </a:prstGeom>
        </p:spPr>
      </p:pic>
    </p:spTree>
    <p:extLst>
      <p:ext uri="{BB962C8B-B14F-4D97-AF65-F5344CB8AC3E}">
        <p14:creationId xmlns:p14="http://schemas.microsoft.com/office/powerpoint/2010/main" val="17167238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Options for Power Supply - Power Functions </a:t>
            </a:r>
            <a:endParaRPr lang="en-US" dirty="0"/>
          </a:p>
        </p:txBody>
      </p:sp>
      <p:sp>
        <p:nvSpPr>
          <p:cNvPr id="3" name="Content Placeholder 2"/>
          <p:cNvSpPr>
            <a:spLocks noGrp="1"/>
          </p:cNvSpPr>
          <p:nvPr>
            <p:ph idx="1"/>
          </p:nvPr>
        </p:nvSpPr>
        <p:spPr>
          <a:xfrm>
            <a:off x="818712" y="2090057"/>
            <a:ext cx="10554574" cy="4460033"/>
          </a:xfrm>
        </p:spPr>
        <p:txBody>
          <a:bodyPr>
            <a:noAutofit/>
          </a:bodyPr>
          <a:lstStyle/>
          <a:p>
            <a:r>
              <a:rPr lang="en-US" sz="2000" dirty="0" smtClean="0"/>
              <a:t>If you're up for some soldering, this is a much more powerful (pun intended) option.</a:t>
            </a:r>
          </a:p>
          <a:p>
            <a:r>
              <a:rPr lang="en-US" sz="2000" dirty="0" smtClean="0"/>
              <a:t>Solder the header on to your 3.3v regulator (</a:t>
            </a:r>
            <a:r>
              <a:rPr lang="en-US" sz="2000" dirty="0" err="1" smtClean="0"/>
              <a:t>Pololu</a:t>
            </a:r>
            <a:r>
              <a:rPr lang="en-US" sz="2000" dirty="0" smtClean="0"/>
              <a:t> #2097)</a:t>
            </a:r>
          </a:p>
          <a:p>
            <a:pPr lvl="1"/>
            <a:r>
              <a:rPr lang="en-US" sz="1800" dirty="0" smtClean="0"/>
              <a:t>This regulator is only good for 300mA – that can power 30 lights comfortably.</a:t>
            </a:r>
          </a:p>
          <a:p>
            <a:pPr lvl="1"/>
            <a:r>
              <a:rPr lang="en-US" sz="1800" dirty="0" smtClean="0"/>
              <a:t>Options exist for higher output.</a:t>
            </a:r>
          </a:p>
          <a:p>
            <a:r>
              <a:rPr lang="en-US" sz="2000" dirty="0" smtClean="0"/>
              <a:t>Cut &amp; crimp the PF Extension cable (LEGO # 8886).</a:t>
            </a:r>
          </a:p>
          <a:p>
            <a:r>
              <a:rPr lang="en-US" sz="2000" dirty="0" smtClean="0"/>
              <a:t>The pins (in this picture) from left to right are GND, C1, C2, 9V</a:t>
            </a:r>
          </a:p>
          <a:p>
            <a:pPr lvl="1"/>
            <a:r>
              <a:rPr lang="en-US" sz="1800" dirty="0" smtClean="0"/>
              <a:t>Connect GND from the PF Cable to GND on the regulator, and to the "-" bus on the breadboard</a:t>
            </a:r>
          </a:p>
          <a:p>
            <a:pPr lvl="1"/>
            <a:r>
              <a:rPr lang="en-US" sz="1800" dirty="0" smtClean="0"/>
              <a:t>Connect C1 from the PF Cable to VIN on the regulator</a:t>
            </a:r>
          </a:p>
          <a:p>
            <a:pPr lvl="1"/>
            <a:r>
              <a:rPr lang="en-US" sz="1800" dirty="0" smtClean="0"/>
              <a:t>Connect VOUT on the regulator to the "+" bus on the breadboard.</a:t>
            </a:r>
            <a:endParaRPr lang="en-US" sz="1800" dirty="0"/>
          </a:p>
        </p:txBody>
      </p:sp>
    </p:spTree>
    <p:extLst>
      <p:ext uri="{BB962C8B-B14F-4D97-AF65-F5344CB8AC3E}">
        <p14:creationId xmlns:p14="http://schemas.microsoft.com/office/powerpoint/2010/main" val="26946528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Options for Power Supply - Power Functions </a:t>
            </a:r>
            <a:endParaRPr lang="en-US" dirty="0"/>
          </a:p>
        </p:txBody>
      </p:sp>
      <p:pic>
        <p:nvPicPr>
          <p:cNvPr id="6" name="Content Placeholder 5" descr="Full PF Lights Off.JPG"/>
          <p:cNvPicPr>
            <a:picLocks noGrp="1" noChangeAspect="1"/>
          </p:cNvPicPr>
          <p:nvPr>
            <p:ph idx="1"/>
          </p:nvPr>
        </p:nvPicPr>
        <p:blipFill>
          <a:blip r:embed="rId3"/>
          <a:stretch>
            <a:fillRect/>
          </a:stretch>
        </p:blipFill>
        <p:spPr>
          <a:xfrm>
            <a:off x="1453031" y="2336468"/>
            <a:ext cx="3699736" cy="4359041"/>
          </a:xfrm>
        </p:spPr>
      </p:pic>
      <p:pic>
        <p:nvPicPr>
          <p:cNvPr id="7" name="Picture 6" descr="Full PF Lights On.JPG"/>
          <p:cNvPicPr>
            <a:picLocks noChangeAspect="1"/>
          </p:cNvPicPr>
          <p:nvPr/>
        </p:nvPicPr>
        <p:blipFill>
          <a:blip r:embed="rId4"/>
          <a:stretch>
            <a:fillRect/>
          </a:stretch>
        </p:blipFill>
        <p:spPr>
          <a:xfrm>
            <a:off x="6445050" y="2336467"/>
            <a:ext cx="3724545" cy="4359041"/>
          </a:xfrm>
          <a:prstGeom prst="rect">
            <a:avLst/>
          </a:prstGeom>
        </p:spPr>
      </p:pic>
    </p:spTree>
    <p:extLst>
      <p:ext uri="{BB962C8B-B14F-4D97-AF65-F5344CB8AC3E}">
        <p14:creationId xmlns:p14="http://schemas.microsoft.com/office/powerpoint/2010/main" val="38525814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Options for Power Supply - Power Functions </a:t>
            </a:r>
            <a:endParaRPr lang="en-US" dirty="0"/>
          </a:p>
        </p:txBody>
      </p:sp>
      <p:sp>
        <p:nvSpPr>
          <p:cNvPr id="3" name="Content Placeholder 2"/>
          <p:cNvSpPr>
            <a:spLocks noGrp="1"/>
          </p:cNvSpPr>
          <p:nvPr>
            <p:ph idx="1"/>
          </p:nvPr>
        </p:nvSpPr>
        <p:spPr/>
        <p:txBody>
          <a:bodyPr anchor="t">
            <a:normAutofit/>
          </a:bodyPr>
          <a:lstStyle/>
          <a:p>
            <a:r>
              <a:rPr lang="en-US" sz="2000" dirty="0" smtClean="0"/>
              <a:t>What about the 9v pin from the PF cable?</a:t>
            </a:r>
          </a:p>
          <a:p>
            <a:pPr lvl="1"/>
            <a:r>
              <a:rPr lang="en-US" sz="1800" dirty="0" smtClean="0"/>
              <a:t>We're using C1 because it can allow for dimming with the rechargeable battery box, or IR receiver!</a:t>
            </a:r>
          </a:p>
          <a:p>
            <a:r>
              <a:rPr lang="en-US" sz="2000" dirty="0" smtClean="0"/>
              <a:t>We can dim our lights just like LEGO dims the official LED's - with PWM.</a:t>
            </a:r>
            <a:endParaRPr lang="en-US" sz="2000" dirty="0"/>
          </a:p>
        </p:txBody>
      </p:sp>
      <p:pic>
        <p:nvPicPr>
          <p:cNvPr id="4" name="Picture 3" descr="Lighting with PF.png"/>
          <p:cNvPicPr>
            <a:picLocks noChangeAspect="1"/>
          </p:cNvPicPr>
          <p:nvPr/>
        </p:nvPicPr>
        <p:blipFill>
          <a:blip r:embed="rId3"/>
          <a:stretch>
            <a:fillRect/>
          </a:stretch>
        </p:blipFill>
        <p:spPr>
          <a:xfrm>
            <a:off x="2458995" y="3748524"/>
            <a:ext cx="6971544" cy="2914923"/>
          </a:xfrm>
          <a:prstGeom prst="rect">
            <a:avLst/>
          </a:prstGeom>
        </p:spPr>
      </p:pic>
    </p:spTree>
    <p:extLst>
      <p:ext uri="{BB962C8B-B14F-4D97-AF65-F5344CB8AC3E}">
        <p14:creationId xmlns:p14="http://schemas.microsoft.com/office/powerpoint/2010/main" val="40272971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long will these lights run?</a:t>
            </a:r>
            <a:endParaRPr lang="en-US" dirty="0"/>
          </a:p>
        </p:txBody>
      </p:sp>
      <p:sp>
        <p:nvSpPr>
          <p:cNvPr id="3" name="Content Placeholder 2"/>
          <p:cNvSpPr>
            <a:spLocks noGrp="1"/>
          </p:cNvSpPr>
          <p:nvPr>
            <p:ph idx="1"/>
          </p:nvPr>
        </p:nvSpPr>
        <p:spPr/>
        <p:txBody>
          <a:bodyPr>
            <a:normAutofit/>
          </a:bodyPr>
          <a:lstStyle/>
          <a:p>
            <a:r>
              <a:rPr lang="en-US" sz="2400" dirty="0" smtClean="0"/>
              <a:t>I don’t actually know, but I can make a good guess.</a:t>
            </a:r>
          </a:p>
          <a:p>
            <a:r>
              <a:rPr lang="en-US" sz="2400" dirty="0" smtClean="0"/>
              <a:t>It depends a lot on the supply voltage, and the capacity of the power source (usually measured in </a:t>
            </a:r>
            <a:r>
              <a:rPr lang="en-US" sz="2400" dirty="0" err="1" smtClean="0"/>
              <a:t>mAh</a:t>
            </a:r>
            <a:r>
              <a:rPr lang="en-US" sz="2400" dirty="0" smtClean="0"/>
              <a:t>, or milliamp-hours)</a:t>
            </a:r>
          </a:p>
          <a:p>
            <a:r>
              <a:rPr lang="en-US" sz="2400" dirty="0"/>
              <a:t>A single LED on two alkaline AAA batteries could last about 65 hours!</a:t>
            </a:r>
            <a:endParaRPr lang="en-US" sz="2400" dirty="0" smtClean="0"/>
          </a:p>
          <a:p>
            <a:pPr lvl="1"/>
            <a:r>
              <a:rPr lang="en-US" sz="2000" dirty="0" smtClean="0"/>
              <a:t>These lights are using somewhere in the neighborhood of 11mA @ 3.3v </a:t>
            </a:r>
          </a:p>
          <a:p>
            <a:pPr lvl="1"/>
            <a:r>
              <a:rPr lang="en-US" sz="2000" dirty="0" smtClean="0"/>
              <a:t>AAA Alkaline batteries are usually about 1000 </a:t>
            </a:r>
            <a:r>
              <a:rPr lang="en-US" sz="2000" dirty="0" err="1" smtClean="0"/>
              <a:t>mAh</a:t>
            </a:r>
            <a:r>
              <a:rPr lang="en-US" sz="2000" dirty="0" smtClean="0"/>
              <a:t> @ 3.0v</a:t>
            </a:r>
          </a:p>
          <a:p>
            <a:pPr lvl="1"/>
            <a:r>
              <a:rPr lang="en-US" sz="2000" dirty="0" smtClean="0"/>
              <a:t>The Voltage regulator is about 80% efficient.</a:t>
            </a:r>
          </a:p>
        </p:txBody>
      </p:sp>
    </p:spTree>
    <p:extLst>
      <p:ext uri="{BB962C8B-B14F-4D97-AF65-F5344CB8AC3E}">
        <p14:creationId xmlns:p14="http://schemas.microsoft.com/office/powerpoint/2010/main" val="14167922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Room for Improvement in Version 4!</a:t>
            </a:r>
            <a:endParaRPr lang="en-US" dirty="0"/>
          </a:p>
        </p:txBody>
      </p:sp>
      <p:sp>
        <p:nvSpPr>
          <p:cNvPr id="3" name="Content Placeholder 2"/>
          <p:cNvSpPr>
            <a:spLocks noGrp="1"/>
          </p:cNvSpPr>
          <p:nvPr>
            <p:ph idx="1"/>
          </p:nvPr>
        </p:nvSpPr>
        <p:spPr/>
        <p:txBody>
          <a:bodyPr>
            <a:noAutofit/>
          </a:bodyPr>
          <a:lstStyle/>
          <a:p>
            <a:r>
              <a:rPr lang="en-US" sz="2400" dirty="0" smtClean="0"/>
              <a:t>Connectors are still a bit large.</a:t>
            </a:r>
          </a:p>
          <a:p>
            <a:pPr lvl="1"/>
            <a:r>
              <a:rPr lang="en-US" sz="2000" dirty="0" smtClean="0"/>
              <a:t>Shorter connectors would be ideal.</a:t>
            </a:r>
          </a:p>
          <a:p>
            <a:r>
              <a:rPr lang="en-US" sz="2400" dirty="0" smtClean="0"/>
              <a:t>Having two individual connections on the LED leads is not great.</a:t>
            </a:r>
          </a:p>
          <a:p>
            <a:pPr lvl="1"/>
            <a:r>
              <a:rPr lang="en-US" sz="2000" dirty="0" smtClean="0"/>
              <a:t>How to fit a two-conductor </a:t>
            </a:r>
          </a:p>
          <a:p>
            <a:r>
              <a:rPr lang="en-US" sz="2400" dirty="0" smtClean="0"/>
              <a:t>More testing is needed to make it work with 9v system as well.</a:t>
            </a:r>
          </a:p>
          <a:p>
            <a:pPr lvl="1"/>
            <a:r>
              <a:rPr lang="en-US" sz="2000" dirty="0" smtClean="0"/>
              <a:t>Maybe sing 9v train track as power distribution?</a:t>
            </a:r>
          </a:p>
        </p:txBody>
      </p:sp>
    </p:spTree>
    <p:extLst>
      <p:ext uri="{BB962C8B-B14F-4D97-AF65-F5344CB8AC3E}">
        <p14:creationId xmlns:p14="http://schemas.microsoft.com/office/powerpoint/2010/main" val="26824583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Resources</a:t>
            </a:r>
            <a:endParaRPr lang="en-US" dirty="0"/>
          </a:p>
        </p:txBody>
      </p:sp>
      <p:sp>
        <p:nvSpPr>
          <p:cNvPr id="3" name="Content Placeholder 2"/>
          <p:cNvSpPr>
            <a:spLocks noGrp="1"/>
          </p:cNvSpPr>
          <p:nvPr>
            <p:ph idx="1"/>
          </p:nvPr>
        </p:nvSpPr>
        <p:spPr/>
        <p:txBody>
          <a:bodyPr>
            <a:normAutofit/>
          </a:bodyPr>
          <a:lstStyle/>
          <a:p>
            <a:pPr marL="0" indent="0">
              <a:buNone/>
            </a:pPr>
            <a:r>
              <a:rPr lang="en-US" sz="2400" dirty="0" smtClean="0"/>
              <a:t>How-to video on crimping: </a:t>
            </a:r>
            <a:r>
              <a:rPr lang="en-US" sz="2400" dirty="0" smtClean="0">
                <a:hlinkClick r:id="rId3"/>
              </a:rPr>
              <a:t>https://www.youtube.com/watch?v=GkbOJSvhCgU</a:t>
            </a:r>
          </a:p>
          <a:p>
            <a:pPr marL="0" indent="0">
              <a:buNone/>
            </a:pPr>
            <a:endParaRPr lang="en-US" sz="2400" dirty="0" smtClean="0">
              <a:hlinkClick r:id="rId3"/>
            </a:endParaRPr>
          </a:p>
          <a:p>
            <a:pPr marL="0" indent="0">
              <a:buNone/>
            </a:pPr>
            <a:r>
              <a:rPr lang="en-US" sz="2400" dirty="0" smtClean="0"/>
              <a:t>How-to video on wire-wrapping: </a:t>
            </a:r>
            <a:r>
              <a:rPr lang="en-US" sz="2400" dirty="0" smtClean="0">
                <a:hlinkClick r:id="rId4"/>
              </a:rPr>
              <a:t>http://www.youtube.com/watch?v=qLt6a6_Rm20</a:t>
            </a:r>
            <a:endParaRPr lang="en-US" sz="2400" dirty="0">
              <a:hlinkClick r:id="rId4"/>
            </a:endParaRPr>
          </a:p>
        </p:txBody>
      </p:sp>
    </p:spTree>
    <p:extLst>
      <p:ext uri="{BB962C8B-B14F-4D97-AF65-F5344CB8AC3E}">
        <p14:creationId xmlns:p14="http://schemas.microsoft.com/office/powerpoint/2010/main" val="16026282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normAutofit/>
          </a:bodyPr>
          <a:lstStyle/>
          <a:p>
            <a:pPr marL="0" indent="0">
              <a:buNone/>
            </a:pPr>
            <a:r>
              <a:rPr lang="en-US" sz="2400" dirty="0" smtClean="0"/>
              <a:t>Questions? Ideas? Get in touch!</a:t>
            </a:r>
            <a:endParaRPr lang="en-US" sz="2400" dirty="0">
              <a:hlinkClick r:id="rId3"/>
            </a:endParaRPr>
          </a:p>
          <a:p>
            <a:r>
              <a:rPr lang="en-US" sz="2400" dirty="0" err="1">
                <a:hlinkClick r:id="rId3"/>
              </a:rPr>
              <a:t>smart_as_a_brick</a:t>
            </a:r>
            <a:r>
              <a:rPr lang="en-US" sz="2400" dirty="0">
                <a:hlinkClick r:id="rId3"/>
              </a:rPr>
              <a:t> </a:t>
            </a:r>
            <a:r>
              <a:rPr lang="en-US" sz="2400" dirty="0"/>
              <a:t>on </a:t>
            </a:r>
            <a:r>
              <a:rPr lang="en-US" sz="2400" dirty="0" err="1"/>
              <a:t>flickr</a:t>
            </a:r>
            <a:endParaRPr lang="en-US" sz="2400" dirty="0"/>
          </a:p>
          <a:p>
            <a:r>
              <a:rPr lang="en-US" sz="2400" dirty="0" err="1">
                <a:hlinkClick r:id="rId4"/>
              </a:rPr>
              <a:t>jwsmart</a:t>
            </a:r>
            <a:r>
              <a:rPr lang="en-US" sz="2400" dirty="0">
                <a:hlinkClick r:id="rId4"/>
              </a:rPr>
              <a:t> </a:t>
            </a:r>
            <a:r>
              <a:rPr lang="en-US" sz="2400" dirty="0"/>
              <a:t>on </a:t>
            </a:r>
            <a:r>
              <a:rPr lang="en-US" sz="2400" dirty="0" err="1"/>
              <a:t>brickset</a:t>
            </a:r>
            <a:r>
              <a:rPr lang="en-US" sz="2400" dirty="0"/>
              <a:t> </a:t>
            </a:r>
            <a:endParaRPr lang="en-US" sz="2400" dirty="0" smtClean="0"/>
          </a:p>
          <a:p>
            <a:r>
              <a:rPr lang="en-US" sz="2400" dirty="0" smtClean="0"/>
              <a:t>Leave a comment on </a:t>
            </a:r>
            <a:r>
              <a:rPr lang="en-US" sz="2400" dirty="0" smtClean="0">
                <a:hlinkClick r:id="rId5"/>
              </a:rPr>
              <a:t>ilugny.org</a:t>
            </a:r>
            <a:endParaRPr lang="en-US" sz="2400" dirty="0" smtClean="0"/>
          </a:p>
          <a:p>
            <a:pPr lvl="1"/>
            <a:r>
              <a:rPr lang="en-US" sz="2400" dirty="0" smtClean="0"/>
              <a:t>This presentation will be posted on ilugny.org later today.</a:t>
            </a:r>
            <a:endParaRPr lang="en-US" sz="2400" dirty="0"/>
          </a:p>
          <a:p>
            <a:pPr marL="0" indent="0">
              <a:buNone/>
            </a:pPr>
            <a:r>
              <a:rPr lang="en-US" sz="2400" dirty="0" smtClean="0"/>
              <a:t>Come and talk to me, I’ll probably be working on the Monorail!</a:t>
            </a:r>
            <a:endParaRPr lang="en-US" sz="2400" dirty="0"/>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44540" y="5626672"/>
            <a:ext cx="1914792" cy="814502"/>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2666" y="5667874"/>
            <a:ext cx="4710293" cy="732098"/>
          </a:xfrm>
          <a:prstGeom prst="rect">
            <a:avLst/>
          </a:prstGeom>
        </p:spPr>
      </p:pic>
    </p:spTree>
    <p:extLst>
      <p:ext uri="{BB962C8B-B14F-4D97-AF65-F5344CB8AC3E}">
        <p14:creationId xmlns:p14="http://schemas.microsoft.com/office/powerpoint/2010/main" val="1909123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Goals</a:t>
            </a:r>
            <a:endParaRPr lang="en-US" dirty="0"/>
          </a:p>
        </p:txBody>
      </p:sp>
      <p:sp>
        <p:nvSpPr>
          <p:cNvPr id="3" name="Content Placeholder 2"/>
          <p:cNvSpPr>
            <a:spLocks noGrp="1"/>
          </p:cNvSpPr>
          <p:nvPr>
            <p:ph idx="1"/>
          </p:nvPr>
        </p:nvSpPr>
        <p:spPr/>
        <p:txBody>
          <a:bodyPr>
            <a:normAutofit/>
          </a:bodyPr>
          <a:lstStyle/>
          <a:p>
            <a:r>
              <a:rPr lang="en-US" sz="2400" dirty="0" smtClean="0"/>
              <a:t>This all started out as a way to light up a relatively small Christmas diorama.</a:t>
            </a:r>
          </a:p>
          <a:p>
            <a:r>
              <a:rPr lang="en-US" sz="2400" dirty="0" smtClean="0"/>
              <a:t>Goals</a:t>
            </a:r>
          </a:p>
          <a:p>
            <a:pPr lvl="1"/>
            <a:r>
              <a:rPr lang="en-US" sz="2000" dirty="0" smtClean="0"/>
              <a:t>Develop a standard that LUG mates can build into their own MOC's.</a:t>
            </a:r>
          </a:p>
          <a:p>
            <a:pPr lvl="1"/>
            <a:r>
              <a:rPr lang="en-US" sz="2000" dirty="0" smtClean="0"/>
              <a:t>Including investment in tools, it should cost no more than the popular commercial options for 100 lights.</a:t>
            </a:r>
          </a:p>
          <a:p>
            <a:pPr lvl="1"/>
            <a:r>
              <a:rPr lang="en-US" sz="2000" dirty="0" smtClean="0"/>
              <a:t>Must be able to be battery powered, or run from an A/C source. </a:t>
            </a:r>
          </a:p>
          <a:p>
            <a:pPr lvl="1"/>
            <a:r>
              <a:rPr lang="en-US" sz="2000" dirty="0" smtClean="0"/>
              <a:t>Should work well with modern microcontrollers (</a:t>
            </a:r>
            <a:r>
              <a:rPr lang="en-US" sz="2000" dirty="0" err="1" smtClean="0"/>
              <a:t>Arduino</a:t>
            </a:r>
            <a:r>
              <a:rPr lang="en-US" sz="2000" dirty="0" smtClean="0"/>
              <a:t>)</a:t>
            </a:r>
            <a:endParaRPr lang="en-US" sz="2000" dirty="0"/>
          </a:p>
        </p:txBody>
      </p:sp>
    </p:spTree>
    <p:extLst>
      <p:ext uri="{BB962C8B-B14F-4D97-AF65-F5344CB8AC3E}">
        <p14:creationId xmlns:p14="http://schemas.microsoft.com/office/powerpoint/2010/main" val="26177760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Picking The LED's</a:t>
            </a:r>
            <a:endParaRPr lang="en-US" dirty="0"/>
          </a:p>
        </p:txBody>
      </p:sp>
      <p:sp>
        <p:nvSpPr>
          <p:cNvPr id="3" name="Content Placeholder 2"/>
          <p:cNvSpPr>
            <a:spLocks noGrp="1"/>
          </p:cNvSpPr>
          <p:nvPr>
            <p:ph idx="1"/>
          </p:nvPr>
        </p:nvSpPr>
        <p:spPr/>
        <p:txBody>
          <a:bodyPr>
            <a:noAutofit/>
          </a:bodyPr>
          <a:lstStyle/>
          <a:p>
            <a:r>
              <a:rPr lang="en-US" sz="2000" dirty="0" smtClean="0"/>
              <a:t>It was important that the LED's had the following properties:</a:t>
            </a:r>
          </a:p>
          <a:p>
            <a:pPr lvl="1"/>
            <a:r>
              <a:rPr lang="en-US" sz="1800" dirty="0" smtClean="0"/>
              <a:t>Size: 3mm (T1) - So it can fit through a technic hole.</a:t>
            </a:r>
          </a:p>
          <a:p>
            <a:pPr lvl="1"/>
            <a:r>
              <a:rPr lang="en-US" sz="1800" dirty="0" smtClean="0"/>
              <a:t>Color: White - So I can modify the color with transparent LEGO elements.</a:t>
            </a:r>
          </a:p>
          <a:p>
            <a:pPr lvl="1"/>
            <a:r>
              <a:rPr lang="en-US" sz="1800" dirty="0" smtClean="0"/>
              <a:t>Lens: Clear (not diffuse) - You can diffuse the light from an LED by sanding the lens.</a:t>
            </a:r>
          </a:p>
          <a:p>
            <a:pPr lvl="1"/>
            <a:r>
              <a:rPr lang="en-US" sz="1800" dirty="0" smtClean="0"/>
              <a:t>Mounting: Through Hole (not surface mount) - These have the leads attached.</a:t>
            </a:r>
          </a:p>
          <a:p>
            <a:pPr lvl="1"/>
            <a:r>
              <a:rPr lang="en-US" sz="1800" dirty="0" smtClean="0"/>
              <a:t>Forward Voltage: Must operate with a 2.4v power source - so it can be powered by two rechargeable batteries.</a:t>
            </a:r>
          </a:p>
          <a:p>
            <a:r>
              <a:rPr lang="en-US" sz="2000" dirty="0" smtClean="0"/>
              <a:t>I settled on VCC VAOL-3GWY4 purchased from Allied Electronics</a:t>
            </a:r>
          </a:p>
          <a:p>
            <a:r>
              <a:rPr lang="en-US" sz="2000" dirty="0" smtClean="0"/>
              <a:t>They have all of these characteristics, for about 30 cents each - less if you buy 100 or more.</a:t>
            </a:r>
            <a:endParaRPr lang="en-US" sz="2000" dirty="0"/>
          </a:p>
        </p:txBody>
      </p:sp>
    </p:spTree>
    <p:extLst>
      <p:ext uri="{BB962C8B-B14F-4D97-AF65-F5344CB8AC3E}">
        <p14:creationId xmlns:p14="http://schemas.microsoft.com/office/powerpoint/2010/main" val="14688754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Picking the resistors - how do you know how many "ohms" to use? </a:t>
            </a:r>
            <a:endParaRPr lang="en-US" dirty="0"/>
          </a:p>
        </p:txBody>
      </p:sp>
      <p:sp>
        <p:nvSpPr>
          <p:cNvPr id="3" name="Content Placeholder 2"/>
          <p:cNvSpPr>
            <a:spLocks noGrp="1"/>
          </p:cNvSpPr>
          <p:nvPr>
            <p:ph idx="1"/>
          </p:nvPr>
        </p:nvSpPr>
        <p:spPr/>
        <p:txBody>
          <a:bodyPr>
            <a:normAutofit/>
          </a:bodyPr>
          <a:lstStyle/>
          <a:p>
            <a:r>
              <a:rPr lang="en-US" sz="2000" dirty="0" smtClean="0"/>
              <a:t>Ohm's law (V=IR)</a:t>
            </a:r>
          </a:p>
          <a:p>
            <a:pPr lvl="1"/>
            <a:r>
              <a:rPr lang="en-US" sz="1800" dirty="0" smtClean="0"/>
              <a:t>Now that I've picked the LED's, I can figure out how much voltage (V) and current (I) are required.</a:t>
            </a:r>
          </a:p>
          <a:p>
            <a:pPr lvl="1"/>
            <a:r>
              <a:rPr lang="en-US" sz="1800" dirty="0" smtClean="0"/>
              <a:t>From that, you can calculate the resistance: R=V/I</a:t>
            </a:r>
          </a:p>
          <a:p>
            <a:r>
              <a:rPr lang="en-US" sz="2000" dirty="0" smtClean="0"/>
              <a:t>Or, you can do it the easy way: </a:t>
            </a:r>
            <a:r>
              <a:rPr lang="en-US" sz="2000" dirty="0" smtClean="0">
                <a:hlinkClick r:id="rId3"/>
              </a:rPr>
              <a:t>http://led.linear1.org/led.wiz</a:t>
            </a:r>
          </a:p>
          <a:p>
            <a:r>
              <a:rPr lang="en-US" sz="2000" dirty="0" smtClean="0"/>
              <a:t>You need to know:</a:t>
            </a:r>
          </a:p>
          <a:p>
            <a:pPr lvl="1"/>
            <a:r>
              <a:rPr lang="en-US" sz="1800" dirty="0" smtClean="0"/>
              <a:t>Your LED's Forward Voltage (from the spec sheet)</a:t>
            </a:r>
          </a:p>
          <a:p>
            <a:pPr lvl="1"/>
            <a:r>
              <a:rPr lang="en-US" sz="1800" dirty="0" smtClean="0"/>
              <a:t>You LED’s Forward Current (from the spec sheet)</a:t>
            </a:r>
          </a:p>
          <a:p>
            <a:pPr lvl="1"/>
            <a:r>
              <a:rPr lang="en-US" sz="1800" dirty="0" smtClean="0"/>
              <a:t>The Power Supply you plan on using (more on that later)</a:t>
            </a:r>
          </a:p>
        </p:txBody>
      </p:sp>
    </p:spTree>
    <p:extLst>
      <p:ext uri="{BB962C8B-B14F-4D97-AF65-F5344CB8AC3E}">
        <p14:creationId xmlns:p14="http://schemas.microsoft.com/office/powerpoint/2010/main" val="15443025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Version 1 (2010)</a:t>
            </a:r>
            <a:endParaRPr lang="en-US" dirty="0"/>
          </a:p>
        </p:txBody>
      </p:sp>
      <p:sp>
        <p:nvSpPr>
          <p:cNvPr id="3" name="Content Placeholder 2"/>
          <p:cNvSpPr>
            <a:spLocks noGrp="1"/>
          </p:cNvSpPr>
          <p:nvPr>
            <p:ph idx="1"/>
          </p:nvPr>
        </p:nvSpPr>
        <p:spPr/>
        <p:txBody>
          <a:bodyPr anchor="t">
            <a:normAutofit/>
          </a:bodyPr>
          <a:lstStyle/>
          <a:p>
            <a:r>
              <a:rPr lang="en-US" sz="2000" dirty="0" smtClean="0"/>
              <a:t>My only goal was to add some soft lights to a small Christmas display.</a:t>
            </a:r>
          </a:p>
          <a:p>
            <a:r>
              <a:rPr lang="en-US" sz="2000" dirty="0" smtClean="0"/>
              <a:t>I wanted it to run for a good amount of time off of rechargeable batteries.</a:t>
            </a:r>
          </a:p>
          <a:p>
            <a:r>
              <a:rPr lang="en-US" sz="2000" dirty="0" smtClean="0"/>
              <a:t>It turned out OK, but the lights were not very bright, and the system wasn't terribly flexible.</a:t>
            </a:r>
          </a:p>
        </p:txBody>
      </p:sp>
      <p:pic>
        <p:nvPicPr>
          <p:cNvPr id="4" name="Picture 3" descr="Lighting-V1-Example.jpg"/>
          <p:cNvPicPr>
            <a:picLocks noChangeAspect="1"/>
          </p:cNvPicPr>
          <p:nvPr/>
        </p:nvPicPr>
        <p:blipFill>
          <a:blip r:embed="rId3"/>
          <a:stretch>
            <a:fillRect/>
          </a:stretch>
        </p:blipFill>
        <p:spPr>
          <a:xfrm>
            <a:off x="2384233" y="4230164"/>
            <a:ext cx="7420356" cy="2627836"/>
          </a:xfrm>
          <a:prstGeom prst="rect">
            <a:avLst/>
          </a:prstGeom>
        </p:spPr>
      </p:pic>
    </p:spTree>
    <p:extLst>
      <p:ext uri="{BB962C8B-B14F-4D97-AF65-F5344CB8AC3E}">
        <p14:creationId xmlns:p14="http://schemas.microsoft.com/office/powerpoint/2010/main" val="33280130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Version 1 (2010)</a:t>
            </a:r>
            <a:endParaRPr lang="en-US" dirty="0"/>
          </a:p>
        </p:txBody>
      </p:sp>
      <p:sp>
        <p:nvSpPr>
          <p:cNvPr id="3" name="Content Placeholder 2"/>
          <p:cNvSpPr>
            <a:spLocks noGrp="1"/>
          </p:cNvSpPr>
          <p:nvPr>
            <p:ph idx="1"/>
          </p:nvPr>
        </p:nvSpPr>
        <p:spPr/>
        <p:txBody>
          <a:bodyPr anchor="t">
            <a:normAutofit/>
          </a:bodyPr>
          <a:lstStyle/>
          <a:p>
            <a:r>
              <a:rPr lang="en-US" sz="2400" dirty="0" smtClean="0"/>
              <a:t>Power Source: 2 rechargeable AAA's (2.4v)</a:t>
            </a:r>
          </a:p>
          <a:p>
            <a:r>
              <a:rPr lang="en-US" sz="2400" dirty="0" smtClean="0"/>
              <a:t>Transmission: Copper Tape</a:t>
            </a:r>
          </a:p>
          <a:p>
            <a:r>
              <a:rPr lang="en-US" sz="2400" dirty="0" smtClean="0"/>
              <a:t>Resistors in the (</a:t>
            </a:r>
            <a:r>
              <a:rPr lang="en-US" sz="2400" dirty="0" err="1" smtClean="0"/>
              <a:t>Brickforge</a:t>
            </a:r>
            <a:r>
              <a:rPr lang="en-US" sz="2400" dirty="0" smtClean="0"/>
              <a:t>) lamp post.</a:t>
            </a:r>
            <a:endParaRPr lang="en-US" sz="2400" dirty="0"/>
          </a:p>
        </p:txBody>
      </p:sp>
      <p:pic>
        <p:nvPicPr>
          <p:cNvPr id="5" name="Picture 4" descr="5747738542_29f99a7812.jpg"/>
          <p:cNvPicPr>
            <a:picLocks noChangeAspect="1"/>
          </p:cNvPicPr>
          <p:nvPr/>
        </p:nvPicPr>
        <p:blipFill>
          <a:blip r:embed="rId3"/>
          <a:stretch>
            <a:fillRect/>
          </a:stretch>
        </p:blipFill>
        <p:spPr>
          <a:xfrm>
            <a:off x="8800731" y="2743200"/>
            <a:ext cx="2246680" cy="4114800"/>
          </a:xfrm>
          <a:prstGeom prst="rect">
            <a:avLst/>
          </a:prstGeom>
        </p:spPr>
      </p:pic>
      <p:pic>
        <p:nvPicPr>
          <p:cNvPr id="6" name="Picture 5" descr="5197384920_7bf1847b38_z.jpg"/>
          <p:cNvPicPr>
            <a:picLocks noChangeAspect="1"/>
          </p:cNvPicPr>
          <p:nvPr/>
        </p:nvPicPr>
        <p:blipFill rotWithShape="1">
          <a:blip r:embed="rId4"/>
          <a:srcRect l="19176" t="12590"/>
          <a:stretch/>
        </p:blipFill>
        <p:spPr>
          <a:xfrm>
            <a:off x="1141411" y="3936637"/>
            <a:ext cx="3603583" cy="2921363"/>
          </a:xfrm>
          <a:prstGeom prst="rect">
            <a:avLst/>
          </a:prstGeom>
        </p:spPr>
      </p:pic>
    </p:spTree>
    <p:extLst>
      <p:ext uri="{BB962C8B-B14F-4D97-AF65-F5344CB8AC3E}">
        <p14:creationId xmlns:p14="http://schemas.microsoft.com/office/powerpoint/2010/main" val="27835466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Version 1 (2010)</a:t>
            </a:r>
            <a:endParaRPr lang="en-US" dirty="0"/>
          </a:p>
        </p:txBody>
      </p:sp>
      <p:sp>
        <p:nvSpPr>
          <p:cNvPr id="3" name="Content Placeholder 2"/>
          <p:cNvSpPr>
            <a:spLocks noGrp="1"/>
          </p:cNvSpPr>
          <p:nvPr>
            <p:ph idx="1"/>
          </p:nvPr>
        </p:nvSpPr>
        <p:spPr/>
        <p:txBody>
          <a:bodyPr>
            <a:normAutofit/>
          </a:bodyPr>
          <a:lstStyle/>
          <a:p>
            <a:r>
              <a:rPr lang="en-US" sz="2000" dirty="0" smtClean="0"/>
              <a:t>The original plan was to stick the copper tape on the underside of a baseplate.</a:t>
            </a:r>
          </a:p>
          <a:p>
            <a:r>
              <a:rPr lang="en-US" sz="2000" dirty="0" smtClean="0"/>
              <a:t>I thought the copper tape would be ideal, but...</a:t>
            </a:r>
          </a:p>
          <a:p>
            <a:r>
              <a:rPr lang="en-US" sz="2000" dirty="0" smtClean="0"/>
              <a:t>Lights turned out to be very finicky, and the electrical connections were not great.</a:t>
            </a:r>
          </a:p>
          <a:p>
            <a:r>
              <a:rPr lang="en-US" sz="2000" dirty="0" smtClean="0"/>
              <a:t>Maybe I'll revisit the copper tape in the future, but for now, it simply wasn't going to work.</a:t>
            </a:r>
          </a:p>
          <a:p>
            <a:pPr marL="0" indent="0">
              <a:buNone/>
            </a:pPr>
            <a:endParaRPr lang="en-US" sz="2000" dirty="0" smtClean="0"/>
          </a:p>
          <a:p>
            <a:pPr marL="0" indent="0">
              <a:buNone/>
            </a:pPr>
            <a:r>
              <a:rPr lang="en-US" sz="2000" dirty="0" smtClean="0"/>
              <a:t>Back to the drawing board.</a:t>
            </a:r>
            <a:endParaRPr lang="en-US" sz="2000" dirty="0"/>
          </a:p>
        </p:txBody>
      </p:sp>
    </p:spTree>
    <p:extLst>
      <p:ext uri="{BB962C8B-B14F-4D97-AF65-F5344CB8AC3E}">
        <p14:creationId xmlns:p14="http://schemas.microsoft.com/office/powerpoint/2010/main" val="263311063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TC103457503[[fn=Quotable]]</Template>
  <TotalTime>0</TotalTime>
  <Words>2080</Words>
  <Application>Microsoft Office PowerPoint</Application>
  <PresentationFormat>Widescreen</PresentationFormat>
  <Paragraphs>247</Paragraphs>
  <Slides>37</Slides>
  <Notes>35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Calibri</vt:lpstr>
      <vt:lpstr>Century Gothic</vt:lpstr>
      <vt:lpstr>Wingdings 2</vt:lpstr>
      <vt:lpstr>Quotable</vt:lpstr>
      <vt:lpstr>Lighting your LEGO City</vt:lpstr>
      <vt:lpstr>What is all this?</vt:lpstr>
      <vt:lpstr>Why bother?</vt:lpstr>
      <vt:lpstr>Goals</vt:lpstr>
      <vt:lpstr>Picking The LED's</vt:lpstr>
      <vt:lpstr>Picking the resistors - how do you know how many "ohms" to use? </vt:lpstr>
      <vt:lpstr>Version 1 (2010)</vt:lpstr>
      <vt:lpstr>Version 1 (2010)</vt:lpstr>
      <vt:lpstr>Version 1 (2010)</vt:lpstr>
      <vt:lpstr>Version 2 (2011)</vt:lpstr>
      <vt:lpstr>Version 2 (2011)</vt:lpstr>
      <vt:lpstr>Version 2 (2011)</vt:lpstr>
      <vt:lpstr>Enter MILS</vt:lpstr>
      <vt:lpstr>Using the right tool for the job</vt:lpstr>
      <vt:lpstr>From Trains to Power Functions</vt:lpstr>
      <vt:lpstr>Putting it all together: Version 3</vt:lpstr>
      <vt:lpstr>Version 3 (2013)</vt:lpstr>
      <vt:lpstr>You can build it!</vt:lpstr>
      <vt:lpstr>Tools</vt:lpstr>
      <vt:lpstr>Consumables</vt:lpstr>
      <vt:lpstr>Voltage Regulators</vt:lpstr>
      <vt:lpstr>Building the Lights - Step 1</vt:lpstr>
      <vt:lpstr>Building the Lights - Step 2</vt:lpstr>
      <vt:lpstr>Building the Lights - Step 3 </vt:lpstr>
      <vt:lpstr>Building the Lights - Step 3 (Continued)</vt:lpstr>
      <vt:lpstr>Building the Lights - Step 4 </vt:lpstr>
      <vt:lpstr>Building the Lights - Step 5</vt:lpstr>
      <vt:lpstr>Building the Lights - Step 6</vt:lpstr>
      <vt:lpstr>Options for Power Supply - AA or AAA batteries</vt:lpstr>
      <vt:lpstr>Options for Power Supply - AA or AAA batteries</vt:lpstr>
      <vt:lpstr>Options for Power Supply - Power Functions </vt:lpstr>
      <vt:lpstr>Options for Power Supply - Power Functions </vt:lpstr>
      <vt:lpstr>Options for Power Supply - Power Functions </vt:lpstr>
      <vt:lpstr>How long will these lights run?</vt:lpstr>
      <vt:lpstr>Room for Improvement in Version 4!</vt:lpstr>
      <vt:lpstr>Resources</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2013-05-15T13:56:34Z</dcterms:created>
  <dcterms:modified xsi:type="dcterms:W3CDTF">2013-05-15T13:57:16Z</dcterms:modified>
</cp:coreProperties>
</file>